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57" r:id="rId3"/>
    <p:sldId id="265" r:id="rId4"/>
    <p:sldId id="266" r:id="rId5"/>
    <p:sldId id="262" r:id="rId6"/>
    <p:sldId id="267" r:id="rId7"/>
    <p:sldId id="261" r:id="rId8"/>
    <p:sldId id="258" r:id="rId9"/>
    <p:sldId id="259" r:id="rId10"/>
    <p:sldId id="260" r:id="rId11"/>
    <p:sldId id="268" r:id="rId12"/>
    <p:sldId id="275" r:id="rId13"/>
    <p:sldId id="269" r:id="rId14"/>
    <p:sldId id="270" r:id="rId15"/>
    <p:sldId id="271" r:id="rId16"/>
    <p:sldId id="272" r:id="rId17"/>
    <p:sldId id="273" r:id="rId18"/>
    <p:sldId id="276" r:id="rId19"/>
    <p:sldId id="274" r:id="rId20"/>
    <p:sldId id="263" r:id="rId21"/>
    <p:sldId id="264"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5" autoAdjust="0"/>
    <p:restoredTop sz="94291" autoAdjust="0"/>
  </p:normalViewPr>
  <p:slideViewPr>
    <p:cSldViewPr snapToGrid="0">
      <p:cViewPr>
        <p:scale>
          <a:sx n="80" d="100"/>
          <a:sy n="80" d="100"/>
        </p:scale>
        <p:origin x="33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EB1CAF-993E-4A6F-891B-CC86455C840B}" type="datetimeFigureOut">
              <a:rPr lang="en-US" smtClean="0"/>
              <a:t>10/27/2020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B45229-4FC3-4147-BC92-16DB64CE0582}" type="slidenum">
              <a:rPr lang="en-US" smtClean="0"/>
              <a:t>‹#›</a:t>
            </a:fld>
            <a:endParaRPr lang="en-US"/>
          </a:p>
        </p:txBody>
      </p:sp>
    </p:spTree>
    <p:extLst>
      <p:ext uri="{BB962C8B-B14F-4D97-AF65-F5344CB8AC3E}">
        <p14:creationId xmlns:p14="http://schemas.microsoft.com/office/powerpoint/2010/main" val="3553574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There is a worldwide need for freshwater. This has been brought about by the scarcity of freshwater resources in many parts of the world. This stands as a complex problem. Arguably, this can be attributed to climate change hence it calls for the need of making seawater drinkable. </a:t>
            </a:r>
            <a:r>
              <a:rPr lang="en-US" sz="3200" dirty="0">
                <a:latin typeface="Times New Roman" panose="02020603050405020304" pitchFamily="18" charset="0"/>
                <a:ea typeface="Calibri" panose="020F0502020204030204" pitchFamily="34" charset="0"/>
                <a:cs typeface="Times New Roman" panose="02020603050405020304" pitchFamily="18" charset="0"/>
              </a:rPr>
              <a:t>Now the questions is, can we make seawater drinkable water? This question is answered in this presentation. </a:t>
            </a:r>
            <a:r>
              <a:rPr lang="en-US" sz="3200" dirty="0">
                <a:latin typeface="Times New Roman" panose="02020603050405020304" pitchFamily="18" charset="0"/>
                <a:cs typeface="Times New Roman" panose="02020603050405020304" pitchFamily="18" charset="0"/>
              </a:rPr>
              <a:t>The video on how can we survive without Antarctica and sea level rise reveals a couple of things. It might be hard to survive without Antarctica because it provides water in New York and other parts of the continent,. We depend on the water that comes from meting of ice sheet of antarctica.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video addresses global warming that has increased in the environment resulting from human activities and industrialization. It refers to the process where there is a release of excess heating of earth for a long time, leading to high greenhouse gas levels in the atmosphere. Global warming leads to climate change, which may threaten human beings' survival and other life. Human beings escalate climate change.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BB45229-4FC3-4147-BC92-16DB64CE0582}" type="slidenum">
              <a:rPr lang="en-US" smtClean="0"/>
              <a:t>2</a:t>
            </a:fld>
            <a:endParaRPr lang="en-US"/>
          </a:p>
        </p:txBody>
      </p:sp>
    </p:spTree>
    <p:extLst>
      <p:ext uri="{BB962C8B-B14F-4D97-AF65-F5344CB8AC3E}">
        <p14:creationId xmlns:p14="http://schemas.microsoft.com/office/powerpoint/2010/main" val="4083763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There is a large of people in need of water. The questions have been if it is possible to make seawater drinkable. The proposition of this video is that with plants desalination could e the best way to fix this problem. Desalination plants are the easiest and possible solution to make ocean or sea water drinkable. I would like to agree with the fact 1/3 people find it difficult to get access to drinking water. Some time the water might be available but not safe for drinking because over 96% of the water that we depend on is found in seas and oceans. This water is undrinkable and mostly saturated with salts</a:t>
            </a:r>
            <a:endParaRPr lang="en-US" dirty="0"/>
          </a:p>
        </p:txBody>
      </p:sp>
      <p:sp>
        <p:nvSpPr>
          <p:cNvPr id="4" name="Slide Number Placeholder 3"/>
          <p:cNvSpPr>
            <a:spLocks noGrp="1"/>
          </p:cNvSpPr>
          <p:nvPr>
            <p:ph type="sldNum" sz="quarter" idx="5"/>
          </p:nvPr>
        </p:nvSpPr>
        <p:spPr/>
        <p:txBody>
          <a:bodyPr/>
          <a:lstStyle/>
          <a:p>
            <a:fld id="{2BB45229-4FC3-4147-BC92-16DB64CE0582}" type="slidenum">
              <a:rPr lang="en-US" smtClean="0"/>
              <a:t>3</a:t>
            </a:fld>
            <a:endParaRPr lang="en-US"/>
          </a:p>
        </p:txBody>
      </p:sp>
    </p:spTree>
    <p:extLst>
      <p:ext uri="{BB962C8B-B14F-4D97-AF65-F5344CB8AC3E}">
        <p14:creationId xmlns:p14="http://schemas.microsoft.com/office/powerpoint/2010/main" val="346798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 To fight against scarcity of water desalination is vital method. In reality, the reliability of desalination has become critical. To make the sea water drinkable you only need to have desalination plant, sea water and energy. However, there are concerns that much energy might be required in this process and it also has adverse environmental effects.</a:t>
            </a:r>
            <a:r>
              <a:rPr lang="en-US" sz="1200" dirty="0">
                <a:latin typeface="Times New Roman" panose="02020603050405020304" pitchFamily="18" charset="0"/>
              </a:rPr>
              <a:t> In seawater filtration is used in desalination process.</a:t>
            </a:r>
          </a:p>
          <a:p>
            <a:r>
              <a:rPr lang="en-US" sz="1200" dirty="0">
                <a:latin typeface="Times New Roman" panose="02020603050405020304" pitchFamily="18" charset="0"/>
              </a:rPr>
              <a:t>This important in prevention of reverse osmosis systems Impurities are removed from sea water through self-cleaning filtration. </a:t>
            </a:r>
            <a:endParaRPr lang="en-US" dirty="0"/>
          </a:p>
          <a:p>
            <a:r>
              <a:rPr lang="en-US" dirty="0"/>
              <a:t> </a:t>
            </a:r>
          </a:p>
        </p:txBody>
      </p:sp>
      <p:sp>
        <p:nvSpPr>
          <p:cNvPr id="4" name="Slide Number Placeholder 3"/>
          <p:cNvSpPr>
            <a:spLocks noGrp="1"/>
          </p:cNvSpPr>
          <p:nvPr>
            <p:ph type="sldNum" sz="quarter" idx="5"/>
          </p:nvPr>
        </p:nvSpPr>
        <p:spPr/>
        <p:txBody>
          <a:bodyPr/>
          <a:lstStyle/>
          <a:p>
            <a:fld id="{2BB45229-4FC3-4147-BC92-16DB64CE0582}" type="slidenum">
              <a:rPr lang="en-US" smtClean="0"/>
              <a:t>4</a:t>
            </a:fld>
            <a:endParaRPr lang="en-US"/>
          </a:p>
        </p:txBody>
      </p:sp>
    </p:spTree>
    <p:extLst>
      <p:ext uri="{BB962C8B-B14F-4D97-AF65-F5344CB8AC3E}">
        <p14:creationId xmlns:p14="http://schemas.microsoft.com/office/powerpoint/2010/main" val="3080798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It avails clean drinking water.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It provides water that can be used in the agriculture industry.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Desalination enables the preservation of freshwater supplies.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Promotes the quality of water for human consumption.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BB45229-4FC3-4147-BC92-16DB64CE0582}" type="slidenum">
              <a:rPr lang="en-US" smtClean="0"/>
              <a:t>5</a:t>
            </a:fld>
            <a:endParaRPr lang="en-US"/>
          </a:p>
        </p:txBody>
      </p:sp>
    </p:spTree>
    <p:extLst>
      <p:ext uri="{BB962C8B-B14F-4D97-AF65-F5344CB8AC3E}">
        <p14:creationId xmlns:p14="http://schemas.microsoft.com/office/powerpoint/2010/main" val="11704624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Barriers to desalination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scarcity of water is a complex issue and really a difficult problem to handle. There is still growing uncertainty about water shortage being introduced by climate change. Now since we need to have clean ad fresh water to use at homes, desalination is one of the ways in which we can make this water safe to drink. However, it’s a process that requires a lot of energy and it is a challenge to advocate for great technology to solve this issue.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BB45229-4FC3-4147-BC92-16DB64CE0582}" type="slidenum">
              <a:rPr lang="en-US" smtClean="0"/>
              <a:t>6</a:t>
            </a:fld>
            <a:endParaRPr lang="en-US"/>
          </a:p>
        </p:txBody>
      </p:sp>
    </p:spTree>
    <p:extLst>
      <p:ext uri="{BB962C8B-B14F-4D97-AF65-F5344CB8AC3E}">
        <p14:creationId xmlns:p14="http://schemas.microsoft.com/office/powerpoint/2010/main" val="2508816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weather patterns are changing, characterized by increased global temperatures. The high temperatures contribute to the melting of the frozen water in Antarctica, which raises the sea levels rapidly. The impact of the melting is fatal, especially to the safety of the human population. High sea levels have a destructive effect on the aquatic life and human population. Melting results in global warming, which has raised the temperatures in the atmosphere.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BB45229-4FC3-4147-BC92-16DB64CE0582}" type="slidenum">
              <a:rPr lang="en-US" smtClean="0"/>
              <a:t>7</a:t>
            </a:fld>
            <a:endParaRPr lang="en-US"/>
          </a:p>
        </p:txBody>
      </p:sp>
    </p:spTree>
    <p:extLst>
      <p:ext uri="{BB962C8B-B14F-4D97-AF65-F5344CB8AC3E}">
        <p14:creationId xmlns:p14="http://schemas.microsoft.com/office/powerpoint/2010/main" val="3794121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The causes of global warming surround human activities that cause overheating of the earth atmosphere. The main cause of global warming is the concentration of greenhouses gases that result in high temperatures in the earth. The emission of toxic gases such as carbon monoxide which exposes to industries. Climate change has led to global warming, where there is the destruction of the ozone layer</a:t>
            </a:r>
            <a:endParaRPr lang="en-US" dirty="0"/>
          </a:p>
        </p:txBody>
      </p:sp>
      <p:sp>
        <p:nvSpPr>
          <p:cNvPr id="4" name="Slide Number Placeholder 3"/>
          <p:cNvSpPr>
            <a:spLocks noGrp="1"/>
          </p:cNvSpPr>
          <p:nvPr>
            <p:ph type="sldNum" sz="quarter" idx="5"/>
          </p:nvPr>
        </p:nvSpPr>
        <p:spPr/>
        <p:txBody>
          <a:bodyPr/>
          <a:lstStyle/>
          <a:p>
            <a:fld id="{2BB45229-4FC3-4147-BC92-16DB64CE0582}" type="slidenum">
              <a:rPr lang="en-US" smtClean="0"/>
              <a:t>8</a:t>
            </a:fld>
            <a:endParaRPr lang="en-US"/>
          </a:p>
        </p:txBody>
      </p:sp>
    </p:spTree>
    <p:extLst>
      <p:ext uri="{BB962C8B-B14F-4D97-AF65-F5344CB8AC3E}">
        <p14:creationId xmlns:p14="http://schemas.microsoft.com/office/powerpoint/2010/main" val="2440636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Seas hold a high amount of frozen water that would be melted with global warming. The impact of such an increase in sea level would be felt across all continents on earth. The high sea level threatens aquatic life and sustainability of the ecosystem. It would lead to destructive erosion in farms, causing the displacement of properties and human beings. It may also result in contamination of soil The, which is relied upon for agriculture. This may also result in flooding in the wetland and dryland.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BB45229-4FC3-4147-BC92-16DB64CE0582}" type="slidenum">
              <a:rPr lang="en-US" smtClean="0"/>
              <a:t>9</a:t>
            </a:fld>
            <a:endParaRPr lang="en-US"/>
          </a:p>
        </p:txBody>
      </p:sp>
    </p:spTree>
    <p:extLst>
      <p:ext uri="{BB962C8B-B14F-4D97-AF65-F5344CB8AC3E}">
        <p14:creationId xmlns:p14="http://schemas.microsoft.com/office/powerpoint/2010/main" val="7914489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seawater, which is usually salty, can be made drinkable through modern technology and some applicable traditional methods. Desalination refers to the process of removing the dissolved minerals in the seawater or treated wastewater. Various methods can be used to perform desalination. Owing to technology, one of the ways that are commonly used is electrodialysis. Other methods include distillation, vacuum freezing, and reverse osmosis.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BB45229-4FC3-4147-BC92-16DB64CE0582}" type="slidenum">
              <a:rPr lang="en-US" smtClean="0"/>
              <a:t>10</a:t>
            </a:fld>
            <a:endParaRPr lang="en-US"/>
          </a:p>
        </p:txBody>
      </p:sp>
    </p:spTree>
    <p:extLst>
      <p:ext uri="{BB962C8B-B14F-4D97-AF65-F5344CB8AC3E}">
        <p14:creationId xmlns:p14="http://schemas.microsoft.com/office/powerpoint/2010/main" val="2629630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Antarctica is covered by thick sheet of ice .This ice is increasingly being flattened .This is so because of climate change. The average mass loss of ice stands at 125 Gigatons per year . New York city uses the water from Antarctica every day</a:t>
            </a:r>
          </a:p>
          <a:p>
            <a:endParaRPr lang="en-US" dirty="0"/>
          </a:p>
        </p:txBody>
      </p:sp>
      <p:sp>
        <p:nvSpPr>
          <p:cNvPr id="4" name="Slide Number Placeholder 3"/>
          <p:cNvSpPr>
            <a:spLocks noGrp="1"/>
          </p:cNvSpPr>
          <p:nvPr>
            <p:ph type="sldNum" sz="quarter" idx="5"/>
          </p:nvPr>
        </p:nvSpPr>
        <p:spPr/>
        <p:txBody>
          <a:bodyPr/>
          <a:lstStyle/>
          <a:p>
            <a:fld id="{2BB45229-4FC3-4147-BC92-16DB64CE0582}" type="slidenum">
              <a:rPr lang="en-US" smtClean="0"/>
              <a:t>11</a:t>
            </a:fld>
            <a:endParaRPr lang="en-US"/>
          </a:p>
        </p:txBody>
      </p:sp>
    </p:spTree>
    <p:extLst>
      <p:ext uri="{BB962C8B-B14F-4D97-AF65-F5344CB8AC3E}">
        <p14:creationId xmlns:p14="http://schemas.microsoft.com/office/powerpoint/2010/main" val="3633884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Human life negatively impacted if all the ice in Antarctica melted, and the sea levels rose. Large quantities of the planet's water exist in solid form. </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One part of the earth where water mainly exists in solid (ice) form in Antarctic. If all the ice in this part of the earth were to melt, the water would end up in the seas, raising the seawater level. </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Melting of all the ice in Antarctica would result in a 68.3 meters rise in the sea level. (</a:t>
            </a:r>
            <a:r>
              <a:rPr lang="en-CA" dirty="0" err="1">
                <a:latin typeface="Times New Roman" panose="02020603050405020304" pitchFamily="18" charset="0"/>
                <a:ea typeface="Calibri" panose="020F0502020204030204" pitchFamily="34" charset="0"/>
                <a:cs typeface="Times New Roman" panose="02020603050405020304" pitchFamily="18" charset="0"/>
              </a:rPr>
              <a:t>RealLifeLore</a:t>
            </a:r>
            <a:r>
              <a:rPr lang="en-CA" dirty="0">
                <a:latin typeface="Times New Roman" panose="02020603050405020304" pitchFamily="18" charset="0"/>
                <a:ea typeface="Calibri" panose="020F0502020204030204" pitchFamily="34" charset="0"/>
                <a:cs typeface="Times New Roman" panose="02020603050405020304" pitchFamily="18" charset="0"/>
              </a:rPr>
              <a:t>, 2:00-2:10). The rise of seawater levels would lead to submersion of human habitats in different parts of the earth. </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Islands such as Maldives, Kiribati, Tuvalu, and Marshal would completely be buried underwater (</a:t>
            </a:r>
            <a:r>
              <a:rPr lang="en-CA" dirty="0" err="1">
                <a:latin typeface="Times New Roman" panose="02020603050405020304" pitchFamily="18" charset="0"/>
                <a:ea typeface="Calibri" panose="020F0502020204030204" pitchFamily="34" charset="0"/>
                <a:cs typeface="Times New Roman" panose="02020603050405020304" pitchFamily="18" charset="0"/>
              </a:rPr>
              <a:t>RealLifeLore</a:t>
            </a:r>
            <a:r>
              <a:rPr lang="en-CA" dirty="0">
                <a:latin typeface="Times New Roman" panose="02020603050405020304" pitchFamily="18" charset="0"/>
                <a:ea typeface="Calibri" panose="020F0502020204030204" pitchFamily="34" charset="0"/>
                <a:cs typeface="Times New Roman" panose="02020603050405020304" pitchFamily="18" charset="0"/>
              </a:rPr>
              <a:t>, 1:18). They would be driven out of existence. Submersion of such large land masses that serve s homes for large populations of people means destroying human life.</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2BB45229-4FC3-4147-BC92-16DB64CE0582}" type="slidenum">
              <a:rPr lang="en-US" smtClean="0"/>
              <a:t>12</a:t>
            </a:fld>
            <a:endParaRPr lang="en-US"/>
          </a:p>
        </p:txBody>
      </p:sp>
    </p:spTree>
    <p:extLst>
      <p:ext uri="{BB962C8B-B14F-4D97-AF65-F5344CB8AC3E}">
        <p14:creationId xmlns:p14="http://schemas.microsoft.com/office/powerpoint/2010/main" val="4508831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Antarctica has profound impacts on climate of the earth as well as oceanic system. It is very important as it supports human activities .It maintains Heat balance on the Earth. The ice formed in Antarctica brings about new climate Patterns due to climate change. It could be difficult to survive without Antarctica. Remote Antarctic is important in warming the world  </a:t>
            </a:r>
          </a:p>
          <a:p>
            <a:endParaRPr lang="en-US" dirty="0"/>
          </a:p>
        </p:txBody>
      </p:sp>
      <p:sp>
        <p:nvSpPr>
          <p:cNvPr id="4" name="Slide Number Placeholder 3"/>
          <p:cNvSpPr>
            <a:spLocks noGrp="1"/>
          </p:cNvSpPr>
          <p:nvPr>
            <p:ph type="sldNum" sz="quarter" idx="5"/>
          </p:nvPr>
        </p:nvSpPr>
        <p:spPr/>
        <p:txBody>
          <a:bodyPr/>
          <a:lstStyle/>
          <a:p>
            <a:fld id="{2BB45229-4FC3-4147-BC92-16DB64CE0582}" type="slidenum">
              <a:rPr lang="en-US" smtClean="0"/>
              <a:t>13</a:t>
            </a:fld>
            <a:endParaRPr lang="en-US"/>
          </a:p>
        </p:txBody>
      </p:sp>
    </p:spTree>
    <p:extLst>
      <p:ext uri="{BB962C8B-B14F-4D97-AF65-F5344CB8AC3E}">
        <p14:creationId xmlns:p14="http://schemas.microsoft.com/office/powerpoint/2010/main" val="6141520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rise in sea level affects human life in different ways .The sea level rises due to melting of ice sheet. People are affected based on where they live. In areas where people do farming, the flood of seawaters will contaminate soils with salt from sea. The salty water might get into groundwater and make fresh water salty. This will affect the sources of drinking water . The rise of seal level near coastal cities result into flooding which submerges human settlements</a:t>
            </a:r>
          </a:p>
          <a:p>
            <a:endParaRPr lang="en-US" dirty="0"/>
          </a:p>
        </p:txBody>
      </p:sp>
      <p:sp>
        <p:nvSpPr>
          <p:cNvPr id="4" name="Slide Number Placeholder 3"/>
          <p:cNvSpPr>
            <a:spLocks noGrp="1"/>
          </p:cNvSpPr>
          <p:nvPr>
            <p:ph type="sldNum" sz="quarter" idx="5"/>
          </p:nvPr>
        </p:nvSpPr>
        <p:spPr/>
        <p:txBody>
          <a:bodyPr/>
          <a:lstStyle/>
          <a:p>
            <a:fld id="{2BB45229-4FC3-4147-BC92-16DB64CE0582}" type="slidenum">
              <a:rPr lang="en-US" smtClean="0"/>
              <a:t>14</a:t>
            </a:fld>
            <a:endParaRPr lang="en-US"/>
          </a:p>
        </p:txBody>
      </p:sp>
    </p:spTree>
    <p:extLst>
      <p:ext uri="{BB962C8B-B14F-4D97-AF65-F5344CB8AC3E}">
        <p14:creationId xmlns:p14="http://schemas.microsoft.com/office/powerpoint/2010/main" val="7052322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The rise of seawater levels would lead to submersion of human habitats in different parts of the earth. </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Islands such as Maldives, Kiribati, Tuvalu, and Marshal would completely be buried underwater (</a:t>
            </a:r>
            <a:r>
              <a:rPr lang="en-CA" dirty="0" err="1">
                <a:latin typeface="Times New Roman" panose="02020603050405020304" pitchFamily="18" charset="0"/>
                <a:ea typeface="Calibri" panose="020F0502020204030204" pitchFamily="34" charset="0"/>
                <a:cs typeface="Times New Roman" panose="02020603050405020304" pitchFamily="18" charset="0"/>
              </a:rPr>
              <a:t>RealLifeLore</a:t>
            </a:r>
            <a:r>
              <a:rPr lang="en-CA" dirty="0">
                <a:latin typeface="Times New Roman" panose="02020603050405020304" pitchFamily="18" charset="0"/>
                <a:ea typeface="Calibri" panose="020F0502020204030204" pitchFamily="34" charset="0"/>
                <a:cs typeface="Times New Roman" panose="02020603050405020304" pitchFamily="18" charset="0"/>
              </a:rPr>
              <a:t>, 1:18). </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They would be driven out of existence. Submersion of such large land masses that serve s homes for large populations of people means destroying human life.</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2BB45229-4FC3-4147-BC92-16DB64CE0582}" type="slidenum">
              <a:rPr lang="en-US" smtClean="0"/>
              <a:t>15</a:t>
            </a:fld>
            <a:endParaRPr lang="en-US"/>
          </a:p>
        </p:txBody>
      </p:sp>
    </p:spTree>
    <p:extLst>
      <p:ext uri="{BB962C8B-B14F-4D97-AF65-F5344CB8AC3E}">
        <p14:creationId xmlns:p14="http://schemas.microsoft.com/office/powerpoint/2010/main" val="14185024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Besides islands, multiple other dry landmasses would be destroyed. For instance, most coastal cities in the northern part of the American continent would be covered by water.</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Some of the highly populated North America cities that would be destroyed would go under include Vancouver, Seattle, Portland, San Diego, and Los Angeles (</a:t>
            </a:r>
            <a:r>
              <a:rPr lang="en-CA" dirty="0" err="1">
                <a:latin typeface="Times New Roman" panose="02020603050405020304" pitchFamily="18" charset="0"/>
                <a:ea typeface="Calibri" panose="020F0502020204030204" pitchFamily="34" charset="0"/>
                <a:cs typeface="Times New Roman" panose="02020603050405020304" pitchFamily="18" charset="0"/>
              </a:rPr>
              <a:t>RealLifeLore</a:t>
            </a:r>
            <a:r>
              <a:rPr lang="en-CA" dirty="0">
                <a:latin typeface="Times New Roman" panose="02020603050405020304" pitchFamily="18" charset="0"/>
                <a:ea typeface="Calibri" panose="020F0502020204030204" pitchFamily="34" charset="0"/>
                <a:cs typeface="Times New Roman" panose="02020603050405020304" pitchFamily="18" charset="0"/>
              </a:rPr>
              <a:t>, 2:12-2:38). </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All these coastal cities and their human population would be no more as they would be swallowed by the sea. </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Some cities such as Palm Springs that are far from the sea would turn into coastal cities. </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2BB45229-4FC3-4147-BC92-16DB64CE0582}" type="slidenum">
              <a:rPr lang="en-US" smtClean="0"/>
              <a:t>16</a:t>
            </a:fld>
            <a:endParaRPr lang="en-US"/>
          </a:p>
        </p:txBody>
      </p:sp>
    </p:spTree>
    <p:extLst>
      <p:ext uri="{BB962C8B-B14F-4D97-AF65-F5344CB8AC3E}">
        <p14:creationId xmlns:p14="http://schemas.microsoft.com/office/powerpoint/2010/main" val="2303167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Canada is preparing to deal with the impacts of the rising sea level. </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It is racing towards finding ways of dealing with the challenges of sea-level rise </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This is the major focus to avoid see rise risks in the future. </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BB45229-4FC3-4147-BC92-16DB64CE0582}" type="slidenum">
              <a:rPr lang="en-US" smtClean="0"/>
              <a:t>17</a:t>
            </a:fld>
            <a:endParaRPr lang="en-US"/>
          </a:p>
        </p:txBody>
      </p:sp>
    </p:spTree>
    <p:extLst>
      <p:ext uri="{BB962C8B-B14F-4D97-AF65-F5344CB8AC3E}">
        <p14:creationId xmlns:p14="http://schemas.microsoft.com/office/powerpoint/2010/main" val="2527800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To find solutions, Canada has organized conferences where both international and local experts share their insights. In such conferences, experts have drawn from research that by 2100 the sea level might rise by one meter (City of Vancouver, 02:40-0244).  </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Such a prediction is scaring as it means that the sea will claim large chunks of land occupied by human populations. To avoid the destruction of life and property, there is a need to create awareness among the world (City of Vancouver, 02:55-02:57). </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As countries like Canada prepare for the worst, everyone needs to help prevent sea-level rise's extreme impacts.   </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2BB45229-4FC3-4147-BC92-16DB64CE0582}" type="slidenum">
              <a:rPr lang="en-US" smtClean="0"/>
              <a:t>18</a:t>
            </a:fld>
            <a:endParaRPr lang="en-US"/>
          </a:p>
        </p:txBody>
      </p:sp>
    </p:spTree>
    <p:extLst>
      <p:ext uri="{BB962C8B-B14F-4D97-AF65-F5344CB8AC3E}">
        <p14:creationId xmlns:p14="http://schemas.microsoft.com/office/powerpoint/2010/main" val="11859906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To find solutions, Canada has organized conferences where both international and local experts share their insights. In such conferences, experts have drawn from research that by 2100 the sea level might rise by one meter (City of Vancouver, 02:40-0244).  </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Such a prediction is scaring as it means that the sea will claim large chunks of land occupied by human populations. To avoid the destruction of life and property, there is a need to create awareness among the world (City of Vancouver, 02:55-02:57). </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As countries like Canada prepare for the worst, everyone needs to help prevent sea-level rise's extreme impacts.   </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BB45229-4FC3-4147-BC92-16DB64CE0582}" type="slidenum">
              <a:rPr lang="en-US" smtClean="0"/>
              <a:t>19</a:t>
            </a:fld>
            <a:endParaRPr lang="en-US"/>
          </a:p>
        </p:txBody>
      </p:sp>
    </p:spTree>
    <p:extLst>
      <p:ext uri="{BB962C8B-B14F-4D97-AF65-F5344CB8AC3E}">
        <p14:creationId xmlns:p14="http://schemas.microsoft.com/office/powerpoint/2010/main" val="16411919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nSpc>
                <a:spcPct val="107000"/>
              </a:lnSpc>
              <a:spcBef>
                <a:spcPts val="0"/>
              </a:spcBef>
              <a:spcAft>
                <a:spcPts val="80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Global warming is increasing owing to human activities that are destructive to the environment. The temperatures have rapidly risen, resulting from the destruction of the ozone layer. The human population cannot survive without the ozone layer and the Antarctic sea, which are important to the ecosystem. Human beings should ensure that they practice activities that will preserve water sources and the atmosphere. Global warming is a threat to the human population</a:t>
            </a:r>
            <a:r>
              <a:rPr lang="en-US" sz="1800" dirty="0">
                <a:latin typeface="Times New Roman" panose="02020603050405020304" pitchFamily="18" charset="0"/>
                <a:ea typeface="Calibri" panose="020F0502020204030204" pitchFamily="34" charset="0"/>
                <a:cs typeface="Times New Roman" panose="02020603050405020304" pitchFamily="18" charset="0"/>
              </a:rPr>
              <a:t> and has contributed to ocean salinity which is creating of scarcity of freshwater for human consumption.as human being, we should take all steps and under all cost try as much as possible to make the seawater drinkable water. This is possible through desalination </a:t>
            </a:r>
            <a:r>
              <a:rPr lang="en-US" sz="1800" dirty="0">
                <a:latin typeface="Calibri" panose="020F0502020204030204" pitchFamily="34" charset="0"/>
                <a:ea typeface="Calibri" panose="020F0502020204030204" pitchFamily="34" charset="0"/>
                <a:cs typeface="Times New Roman" panose="02020603050405020304" pitchFamily="18" charset="0"/>
              </a:rPr>
              <a:t>. Apart from that, there is a ne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ed for water sources on earth </a:t>
            </a:r>
            <a:r>
              <a:rPr lang="en-US" sz="1800" dirty="0">
                <a:latin typeface="Times New Roman" panose="02020603050405020304" pitchFamily="18" charset="0"/>
                <a:ea typeface="Calibri" panose="020F0502020204030204" pitchFamily="34" charset="0"/>
                <a:cs typeface="Times New Roman" panose="02020603050405020304" pitchFamily="18" charset="0"/>
              </a:rPr>
              <a:t>to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be preserved. The earth is exposed to destruction with a rapid rise in sea level which is causing harm to human settlements near the coastal cities. However, people are also contributing to these problems and I could suggest that there is a need to practice activities that are not harmful to the environment. </a:t>
            </a:r>
            <a:r>
              <a:rPr lang="en-US" sz="1800" dirty="0">
                <a:latin typeface="Times New Roman" panose="02020603050405020304" pitchFamily="18" charset="0"/>
                <a:ea typeface="Calibri" panose="020F0502020204030204" pitchFamily="34" charset="0"/>
                <a:cs typeface="Times New Roman" panose="02020603050405020304" pitchFamily="18" charset="0"/>
              </a:rPr>
              <a:t>Besides,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we need to consider the importance of Antarctica. This is a huge frozen ice sheet in our planet and it is very essential for human survival. The ice on it helps in deflecting rays of sun away from th</a:t>
            </a:r>
            <a:r>
              <a:rPr lang="en-US" sz="1800" dirty="0">
                <a:latin typeface="Times New Roman" panose="02020603050405020304" pitchFamily="18" charset="0"/>
                <a:ea typeface="Calibri" panose="020F0502020204030204" pitchFamily="34" charset="0"/>
                <a:cs typeface="Times New Roman" panose="02020603050405020304" pitchFamily="18" charset="0"/>
              </a:rPr>
              <a:t>e earth. It also useful in making temperatures a bit livable. Lastly, w need to be prepared to rising sea levels. This is important because it is the only solution we could avoid any harm caused by global warming.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3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2BB45229-4FC3-4147-BC92-16DB64CE0582}" type="slidenum">
              <a:rPr lang="en-US" smtClean="0"/>
              <a:t>20</a:t>
            </a:fld>
            <a:endParaRPr lang="en-US"/>
          </a:p>
        </p:txBody>
      </p:sp>
    </p:spTree>
    <p:extLst>
      <p:ext uri="{BB962C8B-B14F-4D97-AF65-F5344CB8AC3E}">
        <p14:creationId xmlns:p14="http://schemas.microsoft.com/office/powerpoint/2010/main" val="1090406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CF847DD-7463-4C2C-8F0D-B7E8DDD4B78D}" type="datetimeFigureOut">
              <a:rPr lang="en-US" smtClean="0"/>
              <a:t>10/27/2020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AE659AB4-4C8F-4082-AEB6-A7869442426F}"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18126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F847DD-7463-4C2C-8F0D-B7E8DDD4B78D}" type="datetimeFigureOut">
              <a:rPr lang="en-US" smtClean="0"/>
              <a:t>10/27/2020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659AB4-4C8F-4082-AEB6-A7869442426F}"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03984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F847DD-7463-4C2C-8F0D-B7E8DDD4B78D}" type="datetimeFigureOut">
              <a:rPr lang="en-US" smtClean="0"/>
              <a:t>10/27/2020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659AB4-4C8F-4082-AEB6-A7869442426F}"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4083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CF847DD-7463-4C2C-8F0D-B7E8DDD4B78D}" type="datetimeFigureOut">
              <a:rPr lang="en-US" smtClean="0"/>
              <a:t>10/27/2020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659AB4-4C8F-4082-AEB6-A7869442426F}"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50773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CF847DD-7463-4C2C-8F0D-B7E8DDD4B78D}" type="datetimeFigureOut">
              <a:rPr lang="en-US" smtClean="0"/>
              <a:t>10/27/2020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659AB4-4C8F-4082-AEB6-A7869442426F}"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23523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CF847DD-7463-4C2C-8F0D-B7E8DDD4B78D}" type="datetimeFigureOut">
              <a:rPr lang="en-US" smtClean="0"/>
              <a:t>10/27/2020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659AB4-4C8F-4082-AEB6-A7869442426F}"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40844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F847DD-7463-4C2C-8F0D-B7E8DDD4B78D}" type="datetimeFigureOut">
              <a:rPr lang="en-US" smtClean="0"/>
              <a:t>10/27/2020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659AB4-4C8F-4082-AEB6-A7869442426F}" type="slidenum">
              <a:rPr lang="en-US" smtClean="0"/>
              <a:t>‹#›</a:t>
            </a:fld>
            <a:endParaRPr lang="en-US"/>
          </a:p>
        </p:txBody>
      </p:sp>
    </p:spTree>
    <p:extLst>
      <p:ext uri="{BB962C8B-B14F-4D97-AF65-F5344CB8AC3E}">
        <p14:creationId xmlns:p14="http://schemas.microsoft.com/office/powerpoint/2010/main" val="1238527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CF847DD-7463-4C2C-8F0D-B7E8DDD4B78D}" type="datetimeFigureOut">
              <a:rPr lang="en-US" smtClean="0"/>
              <a:t>10/27/2020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659AB4-4C8F-4082-AEB6-A7869442426F}"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81978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1CF847DD-7463-4C2C-8F0D-B7E8DDD4B78D}" type="datetimeFigureOut">
              <a:rPr lang="en-US" smtClean="0"/>
              <a:t>10/27/2020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AE659AB4-4C8F-4082-AEB6-A7869442426F}"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05998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F847DD-7463-4C2C-8F0D-B7E8DDD4B78D}" type="datetimeFigureOut">
              <a:rPr lang="en-US" smtClean="0"/>
              <a:t>10/27/2020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659AB4-4C8F-4082-AEB6-A7869442426F}"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1025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F847DD-7463-4C2C-8F0D-B7E8DDD4B78D}" type="datetimeFigureOut">
              <a:rPr lang="en-US" smtClean="0"/>
              <a:t>10/27/2020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659AB4-4C8F-4082-AEB6-A7869442426F}"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14785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1CF847DD-7463-4C2C-8F0D-B7E8DDD4B78D}" type="datetimeFigureOut">
              <a:rPr lang="en-US" smtClean="0"/>
              <a:t>10/27/2020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AE659AB4-4C8F-4082-AEB6-A7869442426F}"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10301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cnbc.com/2019/10/20/desalination-plants-provide-clean-drinking-water-to-the-" TargetMode="External"/><Relationship Id="rId2" Type="http://schemas.openxmlformats.org/officeDocument/2006/relationships/hyperlink" Target="https://www.youtube.com/watch?v=uOMRF7t5Vn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77D49-5D3E-4219-B1D0-57E6E856851A}"/>
              </a:ext>
            </a:extLst>
          </p:cNvPr>
          <p:cNvSpPr>
            <a:spLocks noGrp="1"/>
          </p:cNvSpPr>
          <p:nvPr>
            <p:ph type="ctrTitle"/>
          </p:nvPr>
        </p:nvSpPr>
        <p:spPr/>
        <p:txBody>
          <a:bodyPr/>
          <a:lstStyle/>
          <a:p>
            <a:r>
              <a:rPr lang="en-US" dirty="0"/>
              <a:t>Global warming. </a:t>
            </a:r>
          </a:p>
        </p:txBody>
      </p:sp>
      <p:sp>
        <p:nvSpPr>
          <p:cNvPr id="3" name="Subtitle 2">
            <a:extLst>
              <a:ext uri="{FF2B5EF4-FFF2-40B4-BE49-F238E27FC236}">
                <a16:creationId xmlns:a16="http://schemas.microsoft.com/office/drawing/2014/main" id="{0D8CE84E-851A-42CA-AD1A-FAC41803ADA8}"/>
              </a:ext>
            </a:extLst>
          </p:cNvPr>
          <p:cNvSpPr>
            <a:spLocks noGrp="1"/>
          </p:cNvSpPr>
          <p:nvPr>
            <p:ph type="subTitle" idx="1"/>
          </p:nvPr>
        </p:nvSpPr>
        <p:spPr/>
        <p:txBody>
          <a:bodyPr/>
          <a:lstStyle/>
          <a:p>
            <a:r>
              <a:rPr lang="en-US" dirty="0"/>
              <a:t>Independent research.</a:t>
            </a:r>
          </a:p>
        </p:txBody>
      </p:sp>
    </p:spTree>
    <p:extLst>
      <p:ext uri="{BB962C8B-B14F-4D97-AF65-F5344CB8AC3E}">
        <p14:creationId xmlns:p14="http://schemas.microsoft.com/office/powerpoint/2010/main" val="4067404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F9DEB-A855-48E2-AB3C-8E2BD4D45510}"/>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895B5AF2-1E92-4779-A459-3B38CD203F79}"/>
              </a:ext>
            </a:extLst>
          </p:cNvPr>
          <p:cNvSpPr>
            <a:spLocks noGrp="1"/>
          </p:cNvSpPr>
          <p:nvPr>
            <p:ph idx="1"/>
          </p:nvPr>
        </p:nvSpPr>
        <p:spPr/>
        <p:txBody>
          <a:bodyPr>
            <a:normAutofit/>
          </a:bodyPr>
          <a:lstStyle/>
          <a:p>
            <a:pPr marL="0" marR="0" indent="0">
              <a:lnSpc>
                <a:spcPct val="107000"/>
              </a:lnSpc>
              <a:spcBef>
                <a:spcPts val="0"/>
              </a:spcBef>
              <a:spcAft>
                <a:spcPts val="800"/>
              </a:spcAft>
              <a:buNone/>
            </a:pPr>
            <a:r>
              <a:rPr lang="en-US" dirty="0">
                <a:effectLst/>
                <a:latin typeface="Times New Roman" panose="02020603050405020304" pitchFamily="18" charset="0"/>
                <a:ea typeface="Calibri" panose="020F0502020204030204" pitchFamily="34" charset="0"/>
                <a:cs typeface="Times New Roman" panose="02020603050405020304" pitchFamily="18" charset="0"/>
              </a:rPr>
              <a:t>There is a worldwide need for freshwater. This has been brought about by the scarcity of freshwater resources in many parts of the world. This stands as a complex problem. Arguably, this can be attributed to climate change hence it calls for the need of making seawater drinkable. </a:t>
            </a:r>
            <a:r>
              <a:rPr lang="en-US" dirty="0">
                <a:latin typeface="Times New Roman" panose="02020603050405020304" pitchFamily="18" charset="0"/>
                <a:ea typeface="Calibri" panose="020F0502020204030204" pitchFamily="34" charset="0"/>
                <a:cs typeface="Times New Roman" panose="02020603050405020304" pitchFamily="18" charset="0"/>
              </a:rPr>
              <a:t>Now the questions is, can we make seawater drinkable water? This question is answered in this presentation. </a:t>
            </a:r>
            <a:r>
              <a:rPr lang="en-US" dirty="0">
                <a:latin typeface="Times New Roman" panose="02020603050405020304" pitchFamily="18" charset="0"/>
                <a:cs typeface="Times New Roman" panose="02020603050405020304" pitchFamily="18" charset="0"/>
              </a:rPr>
              <a:t>The video on how can we survive without Antarctica and sea level rise reveals a couple of things. It might be hard to survive without Antarctica because it provides water in New York and other parts of the continent,. We depend on the water that comes from meting of ice sheet of antarctica. </a:t>
            </a:r>
          </a:p>
        </p:txBody>
      </p:sp>
    </p:spTree>
    <p:extLst>
      <p:ext uri="{BB962C8B-B14F-4D97-AF65-F5344CB8AC3E}">
        <p14:creationId xmlns:p14="http://schemas.microsoft.com/office/powerpoint/2010/main" val="1596251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B49D66-8A5C-4095-811D-C71978F8F8E2}"/>
              </a:ext>
            </a:extLst>
          </p:cNvPr>
          <p:cNvSpPr>
            <a:spLocks noGrp="1"/>
          </p:cNvSpPr>
          <p:nvPr>
            <p:ph type="title"/>
          </p:nvPr>
        </p:nvSpPr>
        <p:spPr/>
        <p:txBody>
          <a:bodyPr/>
          <a:lstStyle/>
          <a:p>
            <a:pPr algn="ctr"/>
            <a:r>
              <a:rPr lang="en-CA" sz="1800" b="1" dirty="0">
                <a:effectLst/>
                <a:latin typeface="Calibri" panose="020F0502020204030204" pitchFamily="34" charset="0"/>
                <a:ea typeface="Calibri" panose="020F0502020204030204" pitchFamily="34" charset="0"/>
                <a:cs typeface="Times New Roman" panose="02020603050405020304" pitchFamily="18" charset="0"/>
              </a:rPr>
              <a:t>is possible to make sea water into drinkable water? </a:t>
            </a:r>
            <a:endParaRPr lang="en-US" b="1" dirty="0"/>
          </a:p>
        </p:txBody>
      </p:sp>
      <p:sp>
        <p:nvSpPr>
          <p:cNvPr id="5" name="Content Placeholder 4">
            <a:extLst>
              <a:ext uri="{FF2B5EF4-FFF2-40B4-BE49-F238E27FC236}">
                <a16:creationId xmlns:a16="http://schemas.microsoft.com/office/drawing/2014/main" id="{98352577-84B8-49A6-B066-EF940AD38C89}"/>
              </a:ext>
            </a:extLst>
          </p:cNvPr>
          <p:cNvSpPr>
            <a:spLocks noGrp="1"/>
          </p:cNvSpPr>
          <p:nvPr>
            <p:ph sz="half" idx="1"/>
          </p:nvPr>
        </p:nvSpPr>
        <p:spPr>
          <a:xfrm>
            <a:off x="120316" y="1914525"/>
            <a:ext cx="7351295" cy="3872664"/>
          </a:xfrm>
        </p:spPr>
        <p:txBody>
          <a:bodyPr>
            <a:noAutofit/>
          </a:bodyPr>
          <a:lstStyle/>
          <a:p>
            <a:r>
              <a:rPr lang="en-US" dirty="0">
                <a:effectLst/>
                <a:latin typeface="Times New Roman" panose="02020603050405020304" pitchFamily="18" charset="0"/>
                <a:ea typeface="Calibri" panose="020F0502020204030204" pitchFamily="34" charset="0"/>
              </a:rPr>
              <a:t>There is a large of people in need of water. </a:t>
            </a:r>
          </a:p>
          <a:p>
            <a:r>
              <a:rPr lang="en-US" dirty="0">
                <a:effectLst/>
                <a:latin typeface="Times New Roman" panose="02020603050405020304" pitchFamily="18" charset="0"/>
                <a:ea typeface="Calibri" panose="020F0502020204030204" pitchFamily="34" charset="0"/>
              </a:rPr>
              <a:t>The questions have been if it is possible to make seawater drinkable. </a:t>
            </a:r>
          </a:p>
          <a:p>
            <a:r>
              <a:rPr lang="en-US" dirty="0">
                <a:latin typeface="Times New Roman" panose="02020603050405020304" pitchFamily="18" charset="0"/>
                <a:ea typeface="Calibri" panose="020F0502020204030204" pitchFamily="34" charset="0"/>
              </a:rPr>
              <a:t>W</a:t>
            </a:r>
            <a:r>
              <a:rPr lang="en-US" dirty="0">
                <a:effectLst/>
                <a:latin typeface="Times New Roman" panose="02020603050405020304" pitchFamily="18" charset="0"/>
                <a:ea typeface="Calibri" panose="020F0502020204030204" pitchFamily="34" charset="0"/>
              </a:rPr>
              <a:t>ith plants desalination could e the best way to fix this problem.</a:t>
            </a:r>
          </a:p>
          <a:p>
            <a:r>
              <a:rPr lang="en-US" dirty="0">
                <a:effectLst/>
                <a:latin typeface="Times New Roman" panose="02020603050405020304" pitchFamily="18" charset="0"/>
                <a:ea typeface="Calibri" panose="020F0502020204030204" pitchFamily="34" charset="0"/>
              </a:rPr>
              <a:t> Desalination plants are the easiest and possible solution to make ocean or sea water drinkable.</a:t>
            </a:r>
          </a:p>
          <a:p>
            <a:r>
              <a:rPr lang="en-US" dirty="0">
                <a:effectLst/>
                <a:latin typeface="Times New Roman" panose="02020603050405020304" pitchFamily="18" charset="0"/>
                <a:ea typeface="Calibri" panose="020F0502020204030204" pitchFamily="34" charset="0"/>
              </a:rPr>
              <a:t>This water is undrinkable and mostly saturated with salts</a:t>
            </a:r>
          </a:p>
          <a:p>
            <a:r>
              <a:rPr lang="en-US" dirty="0">
                <a:latin typeface="Times New Roman" panose="02020603050405020304" pitchFamily="18" charset="0"/>
              </a:rPr>
              <a:t>The image alongside shows desalination process</a:t>
            </a:r>
            <a:endParaRPr lang="en-US" dirty="0"/>
          </a:p>
        </p:txBody>
      </p:sp>
      <p:sp>
        <p:nvSpPr>
          <p:cNvPr id="6" name="Content Placeholder 5">
            <a:extLst>
              <a:ext uri="{FF2B5EF4-FFF2-40B4-BE49-F238E27FC236}">
                <a16:creationId xmlns:a16="http://schemas.microsoft.com/office/drawing/2014/main" id="{3A103F72-C9E2-4C3E-AE6B-FD2BCCAE8B8C}"/>
              </a:ext>
            </a:extLst>
          </p:cNvPr>
          <p:cNvSpPr>
            <a:spLocks noGrp="1"/>
          </p:cNvSpPr>
          <p:nvPr>
            <p:ph sz="half" idx="2"/>
          </p:nvPr>
        </p:nvSpPr>
        <p:spPr/>
        <p:txBody>
          <a:bodyPr>
            <a:normAutofit fontScale="85000" lnSpcReduction="10000"/>
          </a:bodyPr>
          <a:lstStyle/>
          <a:p>
            <a:pPr marL="0" indent="0">
              <a:buNone/>
            </a:pPr>
            <a:r>
              <a:rPr lang="en-US" dirty="0"/>
              <a:t> </a:t>
            </a:r>
          </a:p>
        </p:txBody>
      </p:sp>
      <p:pic>
        <p:nvPicPr>
          <p:cNvPr id="10" name="Picture 9">
            <a:extLst>
              <a:ext uri="{FF2B5EF4-FFF2-40B4-BE49-F238E27FC236}">
                <a16:creationId xmlns:a16="http://schemas.microsoft.com/office/drawing/2014/main" id="{13EA5C34-319F-448D-A8B3-ED0BDCF435D7}"/>
              </a:ext>
            </a:extLst>
          </p:cNvPr>
          <p:cNvPicPr>
            <a:picLocks noChangeAspect="1"/>
          </p:cNvPicPr>
          <p:nvPr/>
        </p:nvPicPr>
        <p:blipFill>
          <a:blip r:embed="rId3"/>
          <a:stretch>
            <a:fillRect/>
          </a:stretch>
        </p:blipFill>
        <p:spPr>
          <a:xfrm>
            <a:off x="8013032" y="2017343"/>
            <a:ext cx="3729790" cy="3544338"/>
          </a:xfrm>
          <a:prstGeom prst="rect">
            <a:avLst/>
          </a:prstGeom>
        </p:spPr>
      </p:pic>
    </p:spTree>
    <p:extLst>
      <p:ext uri="{BB962C8B-B14F-4D97-AF65-F5344CB8AC3E}">
        <p14:creationId xmlns:p14="http://schemas.microsoft.com/office/powerpoint/2010/main" val="1772063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8B15E-A159-40F4-BB1A-5C808704BF40}"/>
              </a:ext>
            </a:extLst>
          </p:cNvPr>
          <p:cNvSpPr>
            <a:spLocks noGrp="1"/>
          </p:cNvSpPr>
          <p:nvPr>
            <p:ph type="title"/>
          </p:nvPr>
        </p:nvSpPr>
        <p:spPr/>
        <p:txBody>
          <a:bodyPr>
            <a:normAutofit/>
          </a:bodyPr>
          <a:lstStyle/>
          <a:p>
            <a:r>
              <a:rPr lang="en-US" sz="2800" cap="none" dirty="0">
                <a:latin typeface="Times New Roman" panose="02020603050405020304" pitchFamily="18" charset="0"/>
                <a:cs typeface="Times New Roman" panose="02020603050405020304" pitchFamily="18" charset="0"/>
              </a:rPr>
              <a:t>How To Fight water scarcity through Desalination </a:t>
            </a:r>
          </a:p>
        </p:txBody>
      </p:sp>
      <p:sp>
        <p:nvSpPr>
          <p:cNvPr id="3" name="Content Placeholder 2">
            <a:extLst>
              <a:ext uri="{FF2B5EF4-FFF2-40B4-BE49-F238E27FC236}">
                <a16:creationId xmlns:a16="http://schemas.microsoft.com/office/drawing/2014/main" id="{13F164AF-B6D7-49C4-A154-3DD2229D9491}"/>
              </a:ext>
            </a:extLst>
          </p:cNvPr>
          <p:cNvSpPr>
            <a:spLocks noGrp="1"/>
          </p:cNvSpPr>
          <p:nvPr>
            <p:ph sz="half" idx="1"/>
          </p:nvPr>
        </p:nvSpPr>
        <p:spPr>
          <a:xfrm>
            <a:off x="557462" y="2010878"/>
            <a:ext cx="7383379" cy="4042233"/>
          </a:xfrm>
        </p:spPr>
        <p:txBody>
          <a:bodyPr>
            <a:noAutofit/>
          </a:bodyPr>
          <a:lstStyle/>
          <a:p>
            <a:r>
              <a:rPr lang="en-US" dirty="0">
                <a:effectLst/>
                <a:latin typeface="Times New Roman" panose="02020603050405020304" pitchFamily="18" charset="0"/>
                <a:ea typeface="Calibri" panose="020F0502020204030204" pitchFamily="34" charset="0"/>
              </a:rPr>
              <a:t>To fight against scarcity of water desalination is vital method.</a:t>
            </a:r>
          </a:p>
          <a:p>
            <a:r>
              <a:rPr lang="en-US" dirty="0">
                <a:effectLst/>
                <a:latin typeface="Times New Roman" panose="02020603050405020304" pitchFamily="18" charset="0"/>
                <a:ea typeface="Calibri" panose="020F0502020204030204" pitchFamily="34" charset="0"/>
              </a:rPr>
              <a:t> In reality, the reliability of desalination has become critical. </a:t>
            </a:r>
          </a:p>
          <a:p>
            <a:r>
              <a:rPr lang="en-US" dirty="0">
                <a:latin typeface="Times New Roman" panose="02020603050405020304" pitchFamily="18" charset="0"/>
                <a:ea typeface="Calibri" panose="020F0502020204030204" pitchFamily="34" charset="0"/>
              </a:rPr>
              <a:t>The</a:t>
            </a:r>
            <a:r>
              <a:rPr lang="en-US" dirty="0">
                <a:effectLst/>
                <a:latin typeface="Times New Roman" panose="02020603050405020304" pitchFamily="18" charset="0"/>
                <a:ea typeface="Calibri" panose="020F0502020204030204" pitchFamily="34" charset="0"/>
              </a:rPr>
              <a:t> desalination Process requires  sea water and energy. </a:t>
            </a:r>
          </a:p>
          <a:p>
            <a:r>
              <a:rPr lang="en-US" dirty="0">
                <a:effectLst/>
                <a:latin typeface="Times New Roman" panose="02020603050405020304" pitchFamily="18" charset="0"/>
                <a:ea typeface="Calibri" panose="020F0502020204030204" pitchFamily="34" charset="0"/>
              </a:rPr>
              <a:t>The energy for desalination is costly </a:t>
            </a:r>
          </a:p>
          <a:p>
            <a:r>
              <a:rPr lang="en-US" dirty="0">
                <a:latin typeface="Times New Roman" panose="02020603050405020304" pitchFamily="18" charset="0"/>
                <a:ea typeface="Calibri" panose="020F0502020204030204" pitchFamily="34" charset="0"/>
              </a:rPr>
              <a:t>I</a:t>
            </a:r>
            <a:r>
              <a:rPr lang="en-US" dirty="0">
                <a:effectLst/>
                <a:latin typeface="Times New Roman" panose="02020603050405020304" pitchFamily="18" charset="0"/>
                <a:ea typeface="Calibri" panose="020F0502020204030204" pitchFamily="34" charset="0"/>
              </a:rPr>
              <a:t>t also has adverse environmental effects</a:t>
            </a:r>
          </a:p>
          <a:p>
            <a:r>
              <a:rPr lang="en-US" dirty="0">
                <a:latin typeface="Times New Roman" panose="02020603050405020304" pitchFamily="18" charset="0"/>
              </a:rPr>
              <a:t>In seawater filtration is used in desalination process </a:t>
            </a:r>
          </a:p>
          <a:p>
            <a:r>
              <a:rPr lang="en-US" dirty="0">
                <a:latin typeface="Times New Roman" panose="02020603050405020304" pitchFamily="18" charset="0"/>
              </a:rPr>
              <a:t>This important in prevention of reverse osmosis systems Impurities are removed from sea water through self-cleaning filtration </a:t>
            </a:r>
            <a:endParaRPr lang="en-US" dirty="0"/>
          </a:p>
        </p:txBody>
      </p:sp>
      <p:sp>
        <p:nvSpPr>
          <p:cNvPr id="4" name="Content Placeholder 3">
            <a:extLst>
              <a:ext uri="{FF2B5EF4-FFF2-40B4-BE49-F238E27FC236}">
                <a16:creationId xmlns:a16="http://schemas.microsoft.com/office/drawing/2014/main" id="{BA66C85B-BD2F-414C-8E76-2C3C9DB973F5}"/>
              </a:ext>
            </a:extLst>
          </p:cNvPr>
          <p:cNvSpPr>
            <a:spLocks noGrp="1"/>
          </p:cNvSpPr>
          <p:nvPr>
            <p:ph sz="half" idx="2"/>
          </p:nvPr>
        </p:nvSpPr>
        <p:spPr/>
        <p:txBody>
          <a:bodyPr>
            <a:normAutofit fontScale="77500" lnSpcReduction="20000"/>
          </a:bodyPr>
          <a:lstStyle/>
          <a:p>
            <a:r>
              <a:rPr lang="en-US" dirty="0"/>
              <a:t> </a:t>
            </a:r>
          </a:p>
        </p:txBody>
      </p:sp>
      <p:pic>
        <p:nvPicPr>
          <p:cNvPr id="6" name="Picture 5">
            <a:extLst>
              <a:ext uri="{FF2B5EF4-FFF2-40B4-BE49-F238E27FC236}">
                <a16:creationId xmlns:a16="http://schemas.microsoft.com/office/drawing/2014/main" id="{C3D67497-8B25-4673-BB42-97C9328F4360}"/>
              </a:ext>
            </a:extLst>
          </p:cNvPr>
          <p:cNvPicPr>
            <a:picLocks noChangeAspect="1"/>
          </p:cNvPicPr>
          <p:nvPr/>
        </p:nvPicPr>
        <p:blipFill>
          <a:blip r:embed="rId3"/>
          <a:stretch>
            <a:fillRect/>
          </a:stretch>
        </p:blipFill>
        <p:spPr>
          <a:xfrm>
            <a:off x="8025063" y="2010878"/>
            <a:ext cx="3609474" cy="2518562"/>
          </a:xfrm>
          <a:prstGeom prst="rect">
            <a:avLst/>
          </a:prstGeom>
        </p:spPr>
      </p:pic>
    </p:spTree>
    <p:extLst>
      <p:ext uri="{BB962C8B-B14F-4D97-AF65-F5344CB8AC3E}">
        <p14:creationId xmlns:p14="http://schemas.microsoft.com/office/powerpoint/2010/main" val="3282573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10831-4CAB-415A-A702-01C5A53BD3C7}"/>
              </a:ext>
            </a:extLst>
          </p:cNvPr>
          <p:cNvSpPr>
            <a:spLocks noGrp="1"/>
          </p:cNvSpPr>
          <p:nvPr>
            <p:ph type="title"/>
          </p:nvPr>
        </p:nvSpPr>
        <p:spPr>
          <a:xfrm>
            <a:off x="1449217" y="804890"/>
            <a:ext cx="9605635" cy="740322"/>
          </a:xfrm>
        </p:spPr>
        <p:txBody>
          <a:bodyPr>
            <a:normAutofit/>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Benefits of desalination. </a:t>
            </a:r>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1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DF9D0DF-1F68-4049-9E54-6744B41E3A61}"/>
              </a:ext>
            </a:extLst>
          </p:cNvPr>
          <p:cNvSpPr>
            <a:spLocks noGrp="1"/>
          </p:cNvSpPr>
          <p:nvPr>
            <p:ph sz="half" idx="1"/>
          </p:nvPr>
        </p:nvSpPr>
        <p:spPr>
          <a:xfrm>
            <a:off x="496836" y="1864194"/>
            <a:ext cx="6180690" cy="3448595"/>
          </a:xfrm>
        </p:spPr>
        <p:txBody>
          <a:bodyPr>
            <a:normAutofit/>
          </a:bodyPr>
          <a:lstStyle/>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It avails clean drinking water. </a:t>
            </a: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It provides water that can be used in the agriculture industry.</a:t>
            </a: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Desalination enables the preservation of freshwater supplies.</a:t>
            </a: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Promotes the quality of water for human consumption.</a:t>
            </a:r>
          </a:p>
          <a:p>
            <a:endParaRPr lang="en-US" dirty="0">
              <a:latin typeface="Times New Roman" panose="02020603050405020304" pitchFamily="18" charset="0"/>
              <a:cs typeface="Times New Roman" panose="02020603050405020304" pitchFamily="18" charset="0"/>
            </a:endParaRPr>
          </a:p>
        </p:txBody>
      </p:sp>
      <p:pic>
        <p:nvPicPr>
          <p:cNvPr id="6" name="Content Placeholder 5">
            <a:extLst>
              <a:ext uri="{FF2B5EF4-FFF2-40B4-BE49-F238E27FC236}">
                <a16:creationId xmlns:a16="http://schemas.microsoft.com/office/drawing/2014/main" id="{1AAD6035-5103-4FCE-AE1C-E54593AB49F5}"/>
              </a:ext>
            </a:extLst>
          </p:cNvPr>
          <p:cNvPicPr>
            <a:picLocks noGrp="1" noChangeAspect="1"/>
          </p:cNvPicPr>
          <p:nvPr>
            <p:ph sz="half" idx="2"/>
          </p:nvPr>
        </p:nvPicPr>
        <p:blipFill>
          <a:blip r:embed="rId3"/>
          <a:stretch>
            <a:fillRect/>
          </a:stretch>
        </p:blipFill>
        <p:spPr>
          <a:xfrm>
            <a:off x="6806702" y="1925109"/>
            <a:ext cx="4248150" cy="3068698"/>
          </a:xfrm>
        </p:spPr>
      </p:pic>
    </p:spTree>
    <p:extLst>
      <p:ext uri="{BB962C8B-B14F-4D97-AF65-F5344CB8AC3E}">
        <p14:creationId xmlns:p14="http://schemas.microsoft.com/office/powerpoint/2010/main" val="41173813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66E38-7206-4DBB-B5FD-14F03CEFC6D1}"/>
              </a:ext>
            </a:extLst>
          </p:cNvPr>
          <p:cNvSpPr>
            <a:spLocks noGrp="1"/>
          </p:cNvSpPr>
          <p:nvPr>
            <p:ph type="title"/>
          </p:nvPr>
        </p:nvSpPr>
        <p:spPr/>
        <p:txBody>
          <a:bodyPr>
            <a:normAutofit/>
          </a:bodyPr>
          <a:lstStyle/>
          <a:p>
            <a:pPr algn="ctr"/>
            <a:r>
              <a:rPr lang="en-US" sz="2800" b="1" cap="none" dirty="0">
                <a:effectLst/>
                <a:latin typeface="Times New Roman" panose="02020603050405020304" pitchFamily="18" charset="0"/>
                <a:ea typeface="Calibri" panose="020F0502020204030204" pitchFamily="34" charset="0"/>
                <a:cs typeface="Times New Roman" panose="02020603050405020304" pitchFamily="18" charset="0"/>
              </a:rPr>
              <a:t>Barriers To Desalination</a:t>
            </a:r>
            <a:br>
              <a:rPr lang="en-US" sz="2800" b="1" cap="none" dirty="0">
                <a:effectLst/>
                <a:latin typeface="Calibri" panose="020F0502020204030204" pitchFamily="34" charset="0"/>
                <a:ea typeface="Calibri" panose="020F0502020204030204" pitchFamily="34" charset="0"/>
                <a:cs typeface="Times New Roman" panose="02020603050405020304" pitchFamily="18" charset="0"/>
              </a:rPr>
            </a:br>
            <a:endParaRPr lang="en-US" sz="2800" b="1" cap="non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A99D772-2A52-40A6-883C-8DD3E6B63CB2}"/>
              </a:ext>
            </a:extLst>
          </p:cNvPr>
          <p:cNvSpPr>
            <a:spLocks noGrp="1"/>
          </p:cNvSpPr>
          <p:nvPr>
            <p:ph idx="1"/>
          </p:nvPr>
        </p:nvSpPr>
        <p:spPr/>
        <p:txBody>
          <a:bodyPr>
            <a:normAutofit/>
          </a:bodyPr>
          <a:lstStyle/>
          <a:p>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The scarcity of water is a complex issue and really a difficult problem to handle.</a:t>
            </a:r>
          </a:p>
          <a:p>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There is still growing uncertainty about water shortage being introduced by climate change.</a:t>
            </a:r>
          </a:p>
          <a:p>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Now since we need to have clean and fresh water to use at homes, desalination is one of the ways in which we can make this water safe to drink. </a:t>
            </a:r>
          </a:p>
          <a:p>
            <a:r>
              <a:rPr lang="en-US" dirty="0">
                <a:latin typeface="Times New Roman" panose="02020603050405020304" pitchFamily="18" charset="0"/>
                <a:ea typeface="Calibri" panose="020F0502020204030204" pitchFamily="34" charset="0"/>
                <a:cs typeface="Times New Roman" panose="02020603050405020304" pitchFamily="18" charset="0"/>
              </a:rPr>
              <a:t>This process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requires a lot of energy</a:t>
            </a:r>
          </a:p>
          <a:p>
            <a:r>
              <a:rPr lang="en-US" dirty="0">
                <a:latin typeface="Times New Roman" panose="02020603050405020304" pitchFamily="18" charset="0"/>
                <a:ea typeface="Calibri" panose="020F0502020204030204" pitchFamily="34" charset="0"/>
                <a:cs typeface="Times New Roman" panose="02020603050405020304" pitchFamily="18" charset="0"/>
              </a:rPr>
              <a:t>I</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 is a challenge to advocate for great technology to solve this issue.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751301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24412-F4C4-4679-8DF9-23A37FEA36A2}"/>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Melting of Antarctica and its effects.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2561561A-01C6-4079-A080-01C8F3963132}"/>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Melting results in to increase in sea levels.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Melting may destroy cities through flooding.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Destruction of the human population.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Destruction of the aquatic life.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906705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50645-7DD2-4EFB-8AC5-CEAFE351AF2D}"/>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Causes of global warming.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DF8F3BFC-713A-4C5F-A0BC-DA7AB731DEB3}"/>
              </a:ext>
            </a:extLst>
          </p:cNvPr>
          <p:cNvSpPr>
            <a:spLocks noGrp="1"/>
          </p:cNvSpPr>
          <p:nvPr>
            <p:ph sz="half" idx="1"/>
          </p:nvPr>
        </p:nvSpPr>
        <p:spPr>
          <a:xfrm>
            <a:off x="128380" y="1864194"/>
            <a:ext cx="8149345" cy="3595279"/>
          </a:xfrm>
        </p:spPr>
        <p:txBody>
          <a:bodyPr>
            <a:noAutofit/>
          </a:bodyPr>
          <a:lstStyle/>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Environment unfriendly activities</a:t>
            </a:r>
            <a:r>
              <a:rPr lang="en-US" dirty="0">
                <a:latin typeface="Times New Roman" panose="02020603050405020304" pitchFamily="18" charset="0"/>
                <a:ea typeface="Calibri" panose="020F0502020204030204" pitchFamily="34" charset="0"/>
                <a:cs typeface="Times New Roman" panose="02020603050405020304" pitchFamily="18" charset="0"/>
              </a:rPr>
              <a:t> and t</a:t>
            </a:r>
            <a:r>
              <a:rPr lang="en-US" dirty="0">
                <a:effectLst/>
                <a:latin typeface="Times New Roman" panose="02020603050405020304" pitchFamily="18" charset="0"/>
                <a:ea typeface="Calibri" panose="020F0502020204030204" pitchFamily="34" charset="0"/>
                <a:cs typeface="Times New Roman" panose="02020603050405020304" pitchFamily="18" charset="0"/>
              </a:rPr>
              <a:t>he concentration of greenhouse gases.</a:t>
            </a:r>
          </a:p>
          <a:p>
            <a:pPr marL="0" marR="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Emission of toxic gases into the atmosphere</a:t>
            </a:r>
            <a:r>
              <a:rPr lang="en-US" dirty="0">
                <a:latin typeface="Times New Roman" panose="02020603050405020304" pitchFamily="18" charset="0"/>
                <a:ea typeface="Calibri" panose="020F0502020204030204" pitchFamily="34" charset="0"/>
                <a:cs typeface="Times New Roman" panose="02020603050405020304" pitchFamily="18" charset="0"/>
              </a:rPr>
              <a:t> and </a:t>
            </a:r>
            <a:r>
              <a:rPr lang="en-US" dirty="0">
                <a:effectLst/>
                <a:latin typeface="Times New Roman" panose="02020603050405020304" pitchFamily="18" charset="0"/>
                <a:ea typeface="Calibri" panose="020F0502020204030204" pitchFamily="34" charset="0"/>
                <a:cs typeface="Times New Roman" panose="02020603050405020304" pitchFamily="18" charset="0"/>
              </a:rPr>
              <a:t>Climate change. </a:t>
            </a:r>
          </a:p>
          <a:p>
            <a:pPr marL="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The causes of global warming surround human activities that cause overheating of the earth atmosphere. The main cause of global warming is the concentration of greenhouses gases that result in high temperatures in the earth. </a:t>
            </a:r>
          </a:p>
          <a:p>
            <a:pPr marL="0">
              <a:lnSpc>
                <a:spcPct val="107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The emission of toxic gases such as carbon monoxide which exposes to industries. Climate change has led to global warming, where there is the destruction of the ozone layer</a:t>
            </a:r>
            <a:endParaRPr lang="en-US" dirty="0">
              <a:latin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3DEB6B1E-B559-4D60-9334-ED56FFF005E1}"/>
              </a:ext>
            </a:extLst>
          </p:cNvPr>
          <p:cNvSpPr>
            <a:spLocks noGrp="1"/>
          </p:cNvSpPr>
          <p:nvPr>
            <p:ph sz="half" idx="2"/>
          </p:nvPr>
        </p:nvSpPr>
        <p:spPr/>
        <p:txBody>
          <a:bodyPr>
            <a:normAutofit fontScale="85000" lnSpcReduction="20000"/>
          </a:bodyPr>
          <a:lstStyle/>
          <a:p>
            <a:r>
              <a:rPr lang="en-US" dirty="0"/>
              <a:t> </a:t>
            </a:r>
          </a:p>
        </p:txBody>
      </p:sp>
      <p:pic>
        <p:nvPicPr>
          <p:cNvPr id="6" name="Picture 5">
            <a:extLst>
              <a:ext uri="{FF2B5EF4-FFF2-40B4-BE49-F238E27FC236}">
                <a16:creationId xmlns:a16="http://schemas.microsoft.com/office/drawing/2014/main" id="{A64F3B87-D8C4-4A47-AAE4-F396C12B6B75}"/>
              </a:ext>
            </a:extLst>
          </p:cNvPr>
          <p:cNvPicPr>
            <a:picLocks noChangeAspect="1"/>
          </p:cNvPicPr>
          <p:nvPr/>
        </p:nvPicPr>
        <p:blipFill>
          <a:blip r:embed="rId3"/>
          <a:stretch>
            <a:fillRect/>
          </a:stretch>
        </p:blipFill>
        <p:spPr>
          <a:xfrm>
            <a:off x="8446167" y="2017342"/>
            <a:ext cx="3617453" cy="3240457"/>
          </a:xfrm>
          <a:prstGeom prst="rect">
            <a:avLst/>
          </a:prstGeom>
        </p:spPr>
      </p:pic>
    </p:spTree>
    <p:extLst>
      <p:ext uri="{BB962C8B-B14F-4D97-AF65-F5344CB8AC3E}">
        <p14:creationId xmlns:p14="http://schemas.microsoft.com/office/powerpoint/2010/main" val="27200568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11B9F-71DB-488D-812C-E9B6210943C6}"/>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Impact of high sea levels.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604DF2CD-93AF-4D48-9AB0-E85FFD319D70}"/>
              </a:ext>
            </a:extLst>
          </p:cNvPr>
          <p:cNvSpPr>
            <a:spLocks noGrp="1"/>
          </p:cNvSpPr>
          <p:nvPr>
            <p:ph idx="1"/>
          </p:nvPr>
        </p:nvSpPr>
        <p:spPr>
          <a:xfrm>
            <a:off x="433138" y="2015732"/>
            <a:ext cx="8001000" cy="3450613"/>
          </a:xfrm>
        </p:spPr>
        <p:txBody>
          <a:bodyPr>
            <a:normAutofit fontScale="92500" lnSpcReduction="10000"/>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may lead to destructive erosion</a:t>
            </a:r>
            <a:r>
              <a:rPr lang="en-US" sz="1800" dirty="0">
                <a:latin typeface="Times New Roman" panose="02020603050405020304" pitchFamily="18" charset="0"/>
                <a:ea typeface="Calibri" panose="020F0502020204030204" pitchFamily="34" charset="0"/>
                <a:cs typeface="Times New Roman" panose="02020603050405020304" pitchFamily="18" charset="0"/>
              </a:rPr>
              <a:t> and 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estruction of aquatic life and other animals.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may lead to contamination of soil used for agriculture</a:t>
            </a:r>
            <a:r>
              <a:rPr lang="en-US" sz="1800" dirty="0">
                <a:latin typeface="Times New Roman" panose="02020603050405020304" pitchFamily="18" charset="0"/>
                <a:ea typeface="Calibri" panose="020F0502020204030204" pitchFamily="34" charset="0"/>
                <a:cs typeface="Times New Roman" panose="02020603050405020304" pitchFamily="18" charset="0"/>
              </a:rPr>
              <a:t> and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result in flooding of the wetland.</a:t>
            </a:r>
          </a:p>
          <a:p>
            <a:pPr marL="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Seas hold a high amount of frozen water that would be melted with global warming. </a:t>
            </a:r>
          </a:p>
          <a:p>
            <a:pPr marL="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impact of such an increase in sea level would be felt across all continents on earth. </a:t>
            </a:r>
          </a:p>
          <a:p>
            <a:pPr marL="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high sea level threatens aquatic life and sustainability of the ecosystem. </a:t>
            </a:r>
          </a:p>
          <a:p>
            <a:pPr marL="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would lead to destructive erosion in farms, causing the displacement of properties and human beings.</a:t>
            </a:r>
          </a:p>
          <a:p>
            <a:pPr marL="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It may also result in contamination of soil The, which is relied upon for agriculture. This may also result in flooding in the wetland and dryland.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7" name="Picture 6">
            <a:extLst>
              <a:ext uri="{FF2B5EF4-FFF2-40B4-BE49-F238E27FC236}">
                <a16:creationId xmlns:a16="http://schemas.microsoft.com/office/drawing/2014/main" id="{D30FF859-A751-46A3-99B7-286C2AD434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2165" y="1853754"/>
            <a:ext cx="3825025" cy="4031087"/>
          </a:xfrm>
          <a:prstGeom prst="rect">
            <a:avLst/>
          </a:prstGeom>
        </p:spPr>
      </p:pic>
    </p:spTree>
    <p:extLst>
      <p:ext uri="{BB962C8B-B14F-4D97-AF65-F5344CB8AC3E}">
        <p14:creationId xmlns:p14="http://schemas.microsoft.com/office/powerpoint/2010/main" val="4042091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73436-1129-48E8-9665-7272B51F29A9}"/>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Methods of desalination.</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028B8518-79D7-4810-8BEA-A1EA597428A9}"/>
              </a:ext>
            </a:extLst>
          </p:cNvPr>
          <p:cNvSpPr>
            <a:spLocks noGrp="1"/>
          </p:cNvSpPr>
          <p:nvPr>
            <p:ph sz="half"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the process of making seawater drinkable.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Refers to the removal of dissolved minerals from seawater or treated wastewater.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Distillation.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Vacuum freezing.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Reverse osmosis.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Electrodialysis.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Content Placeholder 3">
            <a:extLst>
              <a:ext uri="{FF2B5EF4-FFF2-40B4-BE49-F238E27FC236}">
                <a16:creationId xmlns:a16="http://schemas.microsoft.com/office/drawing/2014/main" id="{4C7556D8-D5FD-499E-87F4-4FAD72DBD73A}"/>
              </a:ext>
            </a:extLst>
          </p:cNvPr>
          <p:cNvSpPr>
            <a:spLocks noGrp="1"/>
          </p:cNvSpPr>
          <p:nvPr>
            <p:ph sz="half" idx="2"/>
          </p:nvPr>
        </p:nvSpPr>
        <p:spPr/>
        <p:txBody>
          <a:bodyPr/>
          <a:lstStyle/>
          <a:p>
            <a:r>
              <a:rPr lang="en-US" dirty="0"/>
              <a:t> </a:t>
            </a:r>
          </a:p>
        </p:txBody>
      </p:sp>
      <p:pic>
        <p:nvPicPr>
          <p:cNvPr id="5" name="Picture 4">
            <a:extLst>
              <a:ext uri="{FF2B5EF4-FFF2-40B4-BE49-F238E27FC236}">
                <a16:creationId xmlns:a16="http://schemas.microsoft.com/office/drawing/2014/main" id="{C33539D2-29BE-474E-BBFB-8D604CCED7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8527" y="2127764"/>
            <a:ext cx="4396325" cy="3214821"/>
          </a:xfrm>
          <a:prstGeom prst="rect">
            <a:avLst/>
          </a:prstGeom>
        </p:spPr>
      </p:pic>
    </p:spTree>
    <p:extLst>
      <p:ext uri="{BB962C8B-B14F-4D97-AF65-F5344CB8AC3E}">
        <p14:creationId xmlns:p14="http://schemas.microsoft.com/office/powerpoint/2010/main" val="291888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0E51B-7A22-4D84-8D41-87E39D5D1E6F}"/>
              </a:ext>
            </a:extLst>
          </p:cNvPr>
          <p:cNvSpPr>
            <a:spLocks noGrp="1"/>
          </p:cNvSpPr>
          <p:nvPr>
            <p:ph type="title"/>
          </p:nvPr>
        </p:nvSpPr>
        <p:spPr>
          <a:xfrm>
            <a:off x="1449217" y="804890"/>
            <a:ext cx="9605635" cy="593638"/>
          </a:xfrm>
        </p:spPr>
        <p:txBody>
          <a:bodyPr>
            <a:normAutofit/>
          </a:bodyPr>
          <a:lstStyle/>
          <a:p>
            <a:pPr algn="ctr"/>
            <a:r>
              <a:rPr lang="en-CA" sz="2800" cap="none" dirty="0">
                <a:effectLst/>
                <a:latin typeface="Times New Roman" panose="02020603050405020304" pitchFamily="18" charset="0"/>
                <a:ea typeface="Calibri" panose="020F0502020204030204" pitchFamily="34" charset="0"/>
                <a:cs typeface="Times New Roman" panose="02020603050405020304" pitchFamily="18" charset="0"/>
              </a:rPr>
              <a:t>Can We Survive Without Antarctica And Sea Levels Rise?</a:t>
            </a:r>
            <a:endParaRPr lang="en-US" sz="2800" cap="non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A0F89A7-D1BB-4C4F-A80E-F1B21D82D231}"/>
              </a:ext>
            </a:extLst>
          </p:cNvPr>
          <p:cNvSpPr>
            <a:spLocks noGrp="1"/>
          </p:cNvSpPr>
          <p:nvPr>
            <p:ph sz="half" idx="1"/>
          </p:nvPr>
        </p:nvSpPr>
        <p:spPr/>
        <p:txBody>
          <a:bodyPr>
            <a:normAutofit fontScale="92500" lnSpcReduction="10000"/>
          </a:bodyPr>
          <a:lstStyle/>
          <a:p>
            <a:r>
              <a:rPr lang="en-US" dirty="0"/>
              <a:t>Antarctica is covered by thick sheet of ice which we depend as the main source of water supply</a:t>
            </a:r>
          </a:p>
          <a:p>
            <a:r>
              <a:rPr lang="en-US" dirty="0"/>
              <a:t>This ice is increasingly being flattened </a:t>
            </a:r>
          </a:p>
          <a:p>
            <a:r>
              <a:rPr lang="en-US" dirty="0"/>
              <a:t>This is so because of climate change</a:t>
            </a:r>
          </a:p>
          <a:p>
            <a:r>
              <a:rPr lang="en-US" dirty="0"/>
              <a:t>The average mass loss of ice stands at 125 Gigatons per year </a:t>
            </a:r>
          </a:p>
          <a:p>
            <a:r>
              <a:rPr lang="en-US" dirty="0"/>
              <a:t>New York city uses the water from Antarctica every day</a:t>
            </a:r>
          </a:p>
        </p:txBody>
      </p:sp>
      <p:sp>
        <p:nvSpPr>
          <p:cNvPr id="4" name="Content Placeholder 3">
            <a:extLst>
              <a:ext uri="{FF2B5EF4-FFF2-40B4-BE49-F238E27FC236}">
                <a16:creationId xmlns:a16="http://schemas.microsoft.com/office/drawing/2014/main" id="{C71A439C-DD9F-4791-8DDF-55D0EDD186E9}"/>
              </a:ext>
            </a:extLst>
          </p:cNvPr>
          <p:cNvSpPr>
            <a:spLocks noGrp="1"/>
          </p:cNvSpPr>
          <p:nvPr>
            <p:ph sz="half" idx="2"/>
          </p:nvPr>
        </p:nvSpPr>
        <p:spPr/>
        <p:txBody>
          <a:bodyPr>
            <a:normAutofit fontScale="92500" lnSpcReduction="10000"/>
          </a:bodyPr>
          <a:lstStyle/>
          <a:p>
            <a:r>
              <a:rPr lang="en-US" dirty="0"/>
              <a:t> </a:t>
            </a:r>
          </a:p>
        </p:txBody>
      </p:sp>
      <p:pic>
        <p:nvPicPr>
          <p:cNvPr id="6" name="Picture 5">
            <a:extLst>
              <a:ext uri="{FF2B5EF4-FFF2-40B4-BE49-F238E27FC236}">
                <a16:creationId xmlns:a16="http://schemas.microsoft.com/office/drawing/2014/main" id="{EB0DA283-AE2A-40B5-91F1-A2CB41D5FC3D}"/>
              </a:ext>
            </a:extLst>
          </p:cNvPr>
          <p:cNvPicPr>
            <a:picLocks noChangeAspect="1"/>
          </p:cNvPicPr>
          <p:nvPr/>
        </p:nvPicPr>
        <p:blipFill>
          <a:blip r:embed="rId3"/>
          <a:stretch>
            <a:fillRect/>
          </a:stretch>
        </p:blipFill>
        <p:spPr>
          <a:xfrm>
            <a:off x="7002379" y="2258800"/>
            <a:ext cx="4259930" cy="2952750"/>
          </a:xfrm>
          <a:prstGeom prst="rect">
            <a:avLst/>
          </a:prstGeom>
        </p:spPr>
      </p:pic>
    </p:spTree>
    <p:extLst>
      <p:ext uri="{BB962C8B-B14F-4D97-AF65-F5344CB8AC3E}">
        <p14:creationId xmlns:p14="http://schemas.microsoft.com/office/powerpoint/2010/main" val="1618869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C809648-8104-4748-9DF4-5F7F2ECAA225}"/>
              </a:ext>
            </a:extLst>
          </p:cNvPr>
          <p:cNvSpPr>
            <a:spLocks noGrp="1"/>
          </p:cNvSpPr>
          <p:nvPr>
            <p:ph type="title"/>
          </p:nvPr>
        </p:nvSpPr>
        <p:spPr>
          <a:xfrm>
            <a:off x="1451578" y="202940"/>
            <a:ext cx="9603275" cy="1049235"/>
          </a:xfrm>
        </p:spPr>
        <p:txBody>
          <a:bodyPr>
            <a:normAutofit/>
          </a:bodyPr>
          <a:lstStyle/>
          <a:p>
            <a:pPr algn="ctr"/>
            <a:r>
              <a:rPr lang="en-CA" sz="3200" b="1" cap="none" dirty="0">
                <a:effectLst/>
                <a:latin typeface="Times New Roman" panose="02020603050405020304" pitchFamily="18" charset="0"/>
                <a:ea typeface="Calibri" panose="020F0502020204030204" pitchFamily="34" charset="0"/>
                <a:cs typeface="Times New Roman" panose="02020603050405020304" pitchFamily="18" charset="0"/>
              </a:rPr>
              <a:t>Can We Survive Without Antarctica And Sea Levels Rise?</a:t>
            </a:r>
            <a:endParaRPr lang="en-US" b="1" dirty="0"/>
          </a:p>
        </p:txBody>
      </p:sp>
      <p:sp>
        <p:nvSpPr>
          <p:cNvPr id="3" name="Content Placeholder 2">
            <a:extLst>
              <a:ext uri="{FF2B5EF4-FFF2-40B4-BE49-F238E27FC236}">
                <a16:creationId xmlns:a16="http://schemas.microsoft.com/office/drawing/2014/main" id="{9AE042CB-8C14-4387-91E7-8815E647EDF6}"/>
              </a:ext>
            </a:extLst>
          </p:cNvPr>
          <p:cNvSpPr>
            <a:spLocks noGrp="1"/>
          </p:cNvSpPr>
          <p:nvPr>
            <p:ph idx="1"/>
          </p:nvPr>
        </p:nvSpPr>
        <p:spPr/>
        <p:txBody>
          <a:bodyPr>
            <a:normAutofit fontScale="55000" lnSpcReduction="20000"/>
          </a:bodyPr>
          <a:lstStyle/>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Human life negatively impacted if all the ice in Antarctica melted, and the sea levels rose. Large quantities of the planet's water exist in solid form. </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One part of the earth where water mainly exists in solid (ice) form in Antarctic. If all the ice in this part of the earth were to melt, the water would end up in the seas, raising the seawater level. </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Melting of all the ice in Antarctica would result in a 68.3 meters rise in the sea level. (</a:t>
            </a:r>
            <a:r>
              <a:rPr lang="en-CA" dirty="0" err="1">
                <a:latin typeface="Times New Roman" panose="02020603050405020304" pitchFamily="18" charset="0"/>
                <a:ea typeface="Calibri" panose="020F0502020204030204" pitchFamily="34" charset="0"/>
                <a:cs typeface="Times New Roman" panose="02020603050405020304" pitchFamily="18" charset="0"/>
              </a:rPr>
              <a:t>RealLifeLore</a:t>
            </a:r>
            <a:r>
              <a:rPr lang="en-CA" dirty="0">
                <a:latin typeface="Times New Roman" panose="02020603050405020304" pitchFamily="18" charset="0"/>
                <a:ea typeface="Calibri" panose="020F0502020204030204" pitchFamily="34" charset="0"/>
                <a:cs typeface="Times New Roman" panose="02020603050405020304" pitchFamily="18" charset="0"/>
              </a:rPr>
              <a:t>, 2:00-2:10). The rise of seawater levels would lead to submersion of human habitats in different parts of the earth. </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Islands such as Maldives, Kiribati, Tuvalu, and Marshal would completely be buried underwater (</a:t>
            </a:r>
            <a:r>
              <a:rPr lang="en-CA" dirty="0" err="1">
                <a:latin typeface="Times New Roman" panose="02020603050405020304" pitchFamily="18" charset="0"/>
                <a:ea typeface="Calibri" panose="020F0502020204030204" pitchFamily="34" charset="0"/>
                <a:cs typeface="Times New Roman" panose="02020603050405020304" pitchFamily="18" charset="0"/>
              </a:rPr>
              <a:t>RealLifeLore</a:t>
            </a:r>
            <a:r>
              <a:rPr lang="en-CA" dirty="0">
                <a:latin typeface="Times New Roman" panose="02020603050405020304" pitchFamily="18" charset="0"/>
                <a:ea typeface="Calibri" panose="020F0502020204030204" pitchFamily="34" charset="0"/>
                <a:cs typeface="Times New Roman" panose="02020603050405020304" pitchFamily="18" charset="0"/>
              </a:rPr>
              <a:t>, 1:18). They would be driven out of existence. Submersion of such large land masses that serve s homes for large populations of people means destroying human life.</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21481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B3B22-7F8B-4593-835A-4632C79A1B2B}"/>
              </a:ext>
            </a:extLst>
          </p:cNvPr>
          <p:cNvSpPr>
            <a:spLocks noGrp="1"/>
          </p:cNvSpPr>
          <p:nvPr>
            <p:ph type="title"/>
          </p:nvPr>
        </p:nvSpPr>
        <p:spPr>
          <a:xfrm>
            <a:off x="1449217" y="1070811"/>
            <a:ext cx="9605635" cy="793383"/>
          </a:xfrm>
        </p:spPr>
        <p:txBody>
          <a:bodyPr>
            <a:normAutofit/>
          </a:bodyPr>
          <a:lstStyle/>
          <a:p>
            <a:pPr algn="ctr"/>
            <a:r>
              <a:rPr lang="en-US" sz="2400" cap="none" dirty="0">
                <a:latin typeface="Times New Roman" panose="02020603050405020304" pitchFamily="18" charset="0"/>
                <a:cs typeface="Times New Roman" panose="02020603050405020304" pitchFamily="18" charset="0"/>
              </a:rPr>
              <a:t>Continued</a:t>
            </a:r>
            <a:r>
              <a:rPr lang="en-US" sz="2400" dirty="0">
                <a:latin typeface="Times New Roman" panose="02020603050405020304" pitchFamily="18" charset="0"/>
                <a:cs typeface="Times New Roman" panose="02020603050405020304" pitchFamily="18" charset="0"/>
              </a:rPr>
              <a:t>: </a:t>
            </a:r>
            <a:r>
              <a:rPr lang="en-CA" sz="2400" cap="none" dirty="0">
                <a:effectLst/>
                <a:latin typeface="Times New Roman" panose="02020603050405020304" pitchFamily="18" charset="0"/>
                <a:ea typeface="Calibri" panose="020F0502020204030204" pitchFamily="34" charset="0"/>
                <a:cs typeface="Times New Roman" panose="02020603050405020304" pitchFamily="18" charset="0"/>
              </a:rPr>
              <a:t>Can We Survive Without Antarctica And Sea Levels Rise?</a:t>
            </a:r>
            <a:r>
              <a:rPr lang="en-US" sz="2400"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45EA8460-4B58-4458-83B5-E2EB2AF6688D}"/>
              </a:ext>
            </a:extLst>
          </p:cNvPr>
          <p:cNvSpPr>
            <a:spLocks noGrp="1"/>
          </p:cNvSpPr>
          <p:nvPr>
            <p:ph sz="half" idx="1"/>
          </p:nvPr>
        </p:nvSpPr>
        <p:spPr>
          <a:xfrm>
            <a:off x="470273" y="1976908"/>
            <a:ext cx="5738022" cy="3954660"/>
          </a:xfrm>
        </p:spPr>
        <p:txBody>
          <a:bodyPr>
            <a:noAutofit/>
          </a:bodyPr>
          <a:lstStyle/>
          <a:p>
            <a:r>
              <a:rPr lang="en-US" dirty="0">
                <a:latin typeface="Times New Roman" panose="02020603050405020304" pitchFamily="18" charset="0"/>
                <a:cs typeface="Times New Roman" panose="02020603050405020304" pitchFamily="18" charset="0"/>
              </a:rPr>
              <a:t>Antarctica has profound impacts on climate of the earth as well as oceanic system</a:t>
            </a:r>
          </a:p>
          <a:p>
            <a:r>
              <a:rPr lang="en-US" dirty="0">
                <a:latin typeface="Times New Roman" panose="02020603050405020304" pitchFamily="18" charset="0"/>
                <a:cs typeface="Times New Roman" panose="02020603050405020304" pitchFamily="18" charset="0"/>
              </a:rPr>
              <a:t>It is very important as it supports human activities </a:t>
            </a:r>
          </a:p>
          <a:p>
            <a:r>
              <a:rPr lang="en-US" dirty="0">
                <a:latin typeface="Times New Roman" panose="02020603050405020304" pitchFamily="18" charset="0"/>
                <a:cs typeface="Times New Roman" panose="02020603050405020304" pitchFamily="18" charset="0"/>
              </a:rPr>
              <a:t>It maintains Heat balance on the Earth</a:t>
            </a:r>
          </a:p>
          <a:p>
            <a:r>
              <a:rPr lang="en-US" dirty="0">
                <a:latin typeface="Times New Roman" panose="02020603050405020304" pitchFamily="18" charset="0"/>
                <a:cs typeface="Times New Roman" panose="02020603050405020304" pitchFamily="18" charset="0"/>
              </a:rPr>
              <a:t>The ice formed in Antarctica brings about new climate Patterns due to climate change. </a:t>
            </a:r>
          </a:p>
          <a:p>
            <a:r>
              <a:rPr lang="en-US" dirty="0">
                <a:latin typeface="Times New Roman" panose="02020603050405020304" pitchFamily="18" charset="0"/>
                <a:cs typeface="Times New Roman" panose="02020603050405020304" pitchFamily="18" charset="0"/>
              </a:rPr>
              <a:t>It could be difficult to survive without Antarctica</a:t>
            </a:r>
          </a:p>
          <a:p>
            <a:r>
              <a:rPr lang="en-US" dirty="0">
                <a:latin typeface="Times New Roman" panose="02020603050405020304" pitchFamily="18" charset="0"/>
                <a:cs typeface="Times New Roman" panose="02020603050405020304" pitchFamily="18" charset="0"/>
              </a:rPr>
              <a:t>Remote Antarctic is important in warming the world  </a:t>
            </a:r>
          </a:p>
        </p:txBody>
      </p:sp>
      <p:sp>
        <p:nvSpPr>
          <p:cNvPr id="4" name="Content Placeholder 3">
            <a:extLst>
              <a:ext uri="{FF2B5EF4-FFF2-40B4-BE49-F238E27FC236}">
                <a16:creationId xmlns:a16="http://schemas.microsoft.com/office/drawing/2014/main" id="{83798751-C689-4114-958D-AA400077A6C7}"/>
              </a:ext>
            </a:extLst>
          </p:cNvPr>
          <p:cNvSpPr>
            <a:spLocks noGrp="1"/>
          </p:cNvSpPr>
          <p:nvPr>
            <p:ph sz="half" idx="2"/>
          </p:nvPr>
        </p:nvSpPr>
        <p:spPr/>
        <p:txBody>
          <a:bodyPr>
            <a:normAutofit fontScale="92500" lnSpcReduction="10000"/>
          </a:bodyPr>
          <a:lstStyle/>
          <a:p>
            <a:r>
              <a:rPr lang="en-US" dirty="0"/>
              <a:t> </a:t>
            </a:r>
          </a:p>
        </p:txBody>
      </p:sp>
      <p:pic>
        <p:nvPicPr>
          <p:cNvPr id="8" name="Picture 7">
            <a:extLst>
              <a:ext uri="{FF2B5EF4-FFF2-40B4-BE49-F238E27FC236}">
                <a16:creationId xmlns:a16="http://schemas.microsoft.com/office/drawing/2014/main" id="{48E9A5DF-5D5F-4154-81D2-780232020CC2}"/>
              </a:ext>
            </a:extLst>
          </p:cNvPr>
          <p:cNvPicPr>
            <a:picLocks noChangeAspect="1"/>
          </p:cNvPicPr>
          <p:nvPr/>
        </p:nvPicPr>
        <p:blipFill>
          <a:blip r:embed="rId3"/>
          <a:stretch>
            <a:fillRect/>
          </a:stretch>
        </p:blipFill>
        <p:spPr>
          <a:xfrm>
            <a:off x="6977815" y="2195512"/>
            <a:ext cx="3867150" cy="2466975"/>
          </a:xfrm>
          <a:prstGeom prst="rect">
            <a:avLst/>
          </a:prstGeom>
        </p:spPr>
      </p:pic>
    </p:spTree>
    <p:extLst>
      <p:ext uri="{BB962C8B-B14F-4D97-AF65-F5344CB8AC3E}">
        <p14:creationId xmlns:p14="http://schemas.microsoft.com/office/powerpoint/2010/main" val="450932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F7F60-8F4D-46E7-880E-A01A9F6440DA}"/>
              </a:ext>
            </a:extLst>
          </p:cNvPr>
          <p:cNvSpPr>
            <a:spLocks noGrp="1"/>
          </p:cNvSpPr>
          <p:nvPr>
            <p:ph type="title"/>
          </p:nvPr>
        </p:nvSpPr>
        <p:spPr>
          <a:xfrm>
            <a:off x="1449217" y="796776"/>
            <a:ext cx="9605635" cy="550762"/>
          </a:xfrm>
        </p:spPr>
        <p:txBody>
          <a:bodyPr>
            <a:normAutofit/>
          </a:bodyPr>
          <a:lstStyle/>
          <a:p>
            <a:pPr algn="ctr"/>
            <a:r>
              <a:rPr lang="en-US" sz="2800" b="1" cap="none" dirty="0">
                <a:latin typeface="Times New Roman" panose="02020603050405020304" pitchFamily="18" charset="0"/>
                <a:cs typeface="Times New Roman" panose="02020603050405020304" pitchFamily="18" charset="0"/>
              </a:rPr>
              <a:t>Human Survival And Sea Level Rise </a:t>
            </a:r>
          </a:p>
        </p:txBody>
      </p:sp>
      <p:sp>
        <p:nvSpPr>
          <p:cNvPr id="3" name="Content Placeholder 2">
            <a:extLst>
              <a:ext uri="{FF2B5EF4-FFF2-40B4-BE49-F238E27FC236}">
                <a16:creationId xmlns:a16="http://schemas.microsoft.com/office/drawing/2014/main" id="{C86B789B-3BFA-4DFD-83A7-0D94FBBE86B2}"/>
              </a:ext>
            </a:extLst>
          </p:cNvPr>
          <p:cNvSpPr>
            <a:spLocks noGrp="1"/>
          </p:cNvSpPr>
          <p:nvPr>
            <p:ph sz="half" idx="1"/>
          </p:nvPr>
        </p:nvSpPr>
        <p:spPr>
          <a:xfrm>
            <a:off x="389023" y="1866499"/>
            <a:ext cx="7606622" cy="4089133"/>
          </a:xfrm>
        </p:spPr>
        <p:txBody>
          <a:bodyPr>
            <a:noAutofit/>
          </a:bodyPr>
          <a:lstStyle/>
          <a:p>
            <a:r>
              <a:rPr lang="en-US" dirty="0">
                <a:latin typeface="Times New Roman" panose="02020603050405020304" pitchFamily="18" charset="0"/>
                <a:cs typeface="Times New Roman" panose="02020603050405020304" pitchFamily="18" charset="0"/>
              </a:rPr>
              <a:t>The rise in sea level affects human life in different ways </a:t>
            </a:r>
          </a:p>
          <a:p>
            <a:r>
              <a:rPr lang="en-US" dirty="0">
                <a:latin typeface="Times New Roman" panose="02020603050405020304" pitchFamily="18" charset="0"/>
                <a:cs typeface="Times New Roman" panose="02020603050405020304" pitchFamily="18" charset="0"/>
              </a:rPr>
              <a:t>The sea level rises due to melting of ice sheet</a:t>
            </a:r>
          </a:p>
          <a:p>
            <a:r>
              <a:rPr lang="en-US" dirty="0">
                <a:latin typeface="Times New Roman" panose="02020603050405020304" pitchFamily="18" charset="0"/>
                <a:cs typeface="Times New Roman" panose="02020603050405020304" pitchFamily="18" charset="0"/>
              </a:rPr>
              <a:t>People are affected based on where they live</a:t>
            </a:r>
          </a:p>
          <a:p>
            <a:r>
              <a:rPr lang="en-US" dirty="0">
                <a:latin typeface="Times New Roman" panose="02020603050405020304" pitchFamily="18" charset="0"/>
                <a:cs typeface="Times New Roman" panose="02020603050405020304" pitchFamily="18" charset="0"/>
              </a:rPr>
              <a:t>The salty water might get In areas where people do farming, the flood of seawaters will contaminate soils with salt from sea</a:t>
            </a:r>
          </a:p>
          <a:p>
            <a:r>
              <a:rPr lang="en-US" dirty="0">
                <a:latin typeface="Times New Roman" panose="02020603050405020304" pitchFamily="18" charset="0"/>
                <a:cs typeface="Times New Roman" panose="02020603050405020304" pitchFamily="18" charset="0"/>
              </a:rPr>
              <a:t>into groundwater and make fresh water salty</a:t>
            </a:r>
          </a:p>
          <a:p>
            <a:r>
              <a:rPr lang="en-US" dirty="0">
                <a:latin typeface="Times New Roman" panose="02020603050405020304" pitchFamily="18" charset="0"/>
                <a:cs typeface="Times New Roman" panose="02020603050405020304" pitchFamily="18" charset="0"/>
              </a:rPr>
              <a:t>This will affect the sources of drinking water </a:t>
            </a:r>
          </a:p>
          <a:p>
            <a:r>
              <a:rPr lang="en-US" dirty="0">
                <a:latin typeface="Times New Roman" panose="02020603050405020304" pitchFamily="18" charset="0"/>
                <a:cs typeface="Times New Roman" panose="02020603050405020304" pitchFamily="18" charset="0"/>
              </a:rPr>
              <a:t>The rise of seal level near coastal cities result into flooding which submerges human settlements</a:t>
            </a:r>
          </a:p>
        </p:txBody>
      </p:sp>
      <p:sp>
        <p:nvSpPr>
          <p:cNvPr id="4" name="Content Placeholder 3">
            <a:extLst>
              <a:ext uri="{FF2B5EF4-FFF2-40B4-BE49-F238E27FC236}">
                <a16:creationId xmlns:a16="http://schemas.microsoft.com/office/drawing/2014/main" id="{A8B0665D-4098-4D40-9619-26602DE14165}"/>
              </a:ext>
            </a:extLst>
          </p:cNvPr>
          <p:cNvSpPr>
            <a:spLocks noGrp="1"/>
          </p:cNvSpPr>
          <p:nvPr>
            <p:ph sz="half" idx="2"/>
          </p:nvPr>
        </p:nvSpPr>
        <p:spPr>
          <a:xfrm>
            <a:off x="6409700" y="2189747"/>
            <a:ext cx="4645152" cy="3645569"/>
          </a:xfrm>
        </p:spPr>
        <p:txBody>
          <a:bodyPr>
            <a:normAutofit fontScale="70000" lnSpcReduction="20000"/>
          </a:bodyPr>
          <a:lstStyle/>
          <a:p>
            <a:r>
              <a:rPr lang="en-US" dirty="0"/>
              <a:t> </a:t>
            </a:r>
          </a:p>
        </p:txBody>
      </p:sp>
      <p:pic>
        <p:nvPicPr>
          <p:cNvPr id="6" name="Picture 5">
            <a:extLst>
              <a:ext uri="{FF2B5EF4-FFF2-40B4-BE49-F238E27FC236}">
                <a16:creationId xmlns:a16="http://schemas.microsoft.com/office/drawing/2014/main" id="{091B711F-2154-43BF-9F0E-8B6D43D28A26}"/>
              </a:ext>
            </a:extLst>
          </p:cNvPr>
          <p:cNvPicPr>
            <a:picLocks noChangeAspect="1"/>
          </p:cNvPicPr>
          <p:nvPr/>
        </p:nvPicPr>
        <p:blipFill>
          <a:blip r:embed="rId3"/>
          <a:stretch>
            <a:fillRect/>
          </a:stretch>
        </p:blipFill>
        <p:spPr>
          <a:xfrm>
            <a:off x="8121315" y="2069431"/>
            <a:ext cx="3577736" cy="3311296"/>
          </a:xfrm>
          <a:prstGeom prst="rect">
            <a:avLst/>
          </a:prstGeom>
        </p:spPr>
      </p:pic>
    </p:spTree>
    <p:extLst>
      <p:ext uri="{BB962C8B-B14F-4D97-AF65-F5344CB8AC3E}">
        <p14:creationId xmlns:p14="http://schemas.microsoft.com/office/powerpoint/2010/main" val="19613016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FFF59-7716-4494-B638-1CA257F4283B}"/>
              </a:ext>
            </a:extLst>
          </p:cNvPr>
          <p:cNvSpPr>
            <a:spLocks noGrp="1"/>
          </p:cNvSpPr>
          <p:nvPr>
            <p:ph type="title"/>
          </p:nvPr>
        </p:nvSpPr>
        <p:spPr/>
        <p:txBody>
          <a:bodyPr>
            <a:normAutofit fontScale="90000"/>
          </a:bodyPr>
          <a:lstStyle/>
          <a:p>
            <a:r>
              <a:rPr lang="en-CA" sz="3200" cap="none" dirty="0">
                <a:latin typeface="Times New Roman" panose="02020603050405020304" pitchFamily="18" charset="0"/>
                <a:cs typeface="Times New Roman" panose="02020603050405020304" pitchFamily="18" charset="0"/>
              </a:rPr>
              <a:t>Continued: Can the Human Population Survive Without Antarctica And Sea Level Rise?</a:t>
            </a:r>
            <a:br>
              <a:rPr lang="en-US" sz="3200" cap="none" dirty="0">
                <a:latin typeface="Times New Roman" panose="02020603050405020304" pitchFamily="18" charset="0"/>
                <a:cs typeface="Times New Roman" panose="02020603050405020304" pitchFamily="18" charset="0"/>
              </a:rPr>
            </a:br>
            <a:endParaRPr lang="en-US" cap="none" dirty="0"/>
          </a:p>
        </p:txBody>
      </p:sp>
      <p:sp>
        <p:nvSpPr>
          <p:cNvPr id="3" name="Content Placeholder 2">
            <a:extLst>
              <a:ext uri="{FF2B5EF4-FFF2-40B4-BE49-F238E27FC236}">
                <a16:creationId xmlns:a16="http://schemas.microsoft.com/office/drawing/2014/main" id="{FE11CC49-5B07-4DA0-852C-DACC8F5E69D6}"/>
              </a:ext>
            </a:extLst>
          </p:cNvPr>
          <p:cNvSpPr>
            <a:spLocks noGrp="1"/>
          </p:cNvSpPr>
          <p:nvPr>
            <p:ph sz="half" idx="1"/>
          </p:nvPr>
        </p:nvSpPr>
        <p:spPr/>
        <p:txBody>
          <a:bodyPr>
            <a:normAutofit fontScale="70000" lnSpcReduction="20000"/>
          </a:bodyPr>
          <a:lstStyle/>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The rise of seawater levels would lead to submersion of human habitats in different parts of the earth. </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Islands such as Maldives, Kiribati, Tuvalu, and Marshal would completely be buried underwater (</a:t>
            </a:r>
            <a:r>
              <a:rPr lang="en-CA" dirty="0" err="1">
                <a:latin typeface="Times New Roman" panose="02020603050405020304" pitchFamily="18" charset="0"/>
                <a:ea typeface="Calibri" panose="020F0502020204030204" pitchFamily="34" charset="0"/>
                <a:cs typeface="Times New Roman" panose="02020603050405020304" pitchFamily="18" charset="0"/>
              </a:rPr>
              <a:t>RealLifeLore</a:t>
            </a:r>
            <a:r>
              <a:rPr lang="en-CA" dirty="0">
                <a:latin typeface="Times New Roman" panose="02020603050405020304" pitchFamily="18" charset="0"/>
                <a:ea typeface="Calibri" panose="020F0502020204030204" pitchFamily="34" charset="0"/>
                <a:cs typeface="Times New Roman" panose="02020603050405020304" pitchFamily="18" charset="0"/>
              </a:rPr>
              <a:t>, 1:18). </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They would be driven out of existence. Submersion of such large land masses that serve s homes for large populations of people means destroying human life.</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Content Placeholder 3">
            <a:extLst>
              <a:ext uri="{FF2B5EF4-FFF2-40B4-BE49-F238E27FC236}">
                <a16:creationId xmlns:a16="http://schemas.microsoft.com/office/drawing/2014/main" id="{6FED3AD4-E9F1-4551-9611-7B1861C60C97}"/>
              </a:ext>
            </a:extLst>
          </p:cNvPr>
          <p:cNvSpPr>
            <a:spLocks noGrp="1"/>
          </p:cNvSpPr>
          <p:nvPr>
            <p:ph sz="half" idx="2"/>
          </p:nvPr>
        </p:nvSpPr>
        <p:spPr>
          <a:xfrm>
            <a:off x="6955685" y="2017343"/>
            <a:ext cx="4103237" cy="3441520"/>
          </a:xfrm>
        </p:spPr>
        <p:txBody>
          <a:bodyPr>
            <a:normAutofit fontScale="70000" lnSpcReduction="20000"/>
          </a:bodyPr>
          <a:lstStyle/>
          <a:p>
            <a:r>
              <a:rPr lang="en-US" dirty="0"/>
              <a:t> </a:t>
            </a:r>
          </a:p>
        </p:txBody>
      </p:sp>
      <p:pic>
        <p:nvPicPr>
          <p:cNvPr id="6" name="Picture 5">
            <a:extLst>
              <a:ext uri="{FF2B5EF4-FFF2-40B4-BE49-F238E27FC236}">
                <a16:creationId xmlns:a16="http://schemas.microsoft.com/office/drawing/2014/main" id="{1BA0A764-246A-4119-895F-0E8B36B39DC6}"/>
              </a:ext>
            </a:extLst>
          </p:cNvPr>
          <p:cNvPicPr>
            <a:picLocks noChangeAspect="1"/>
          </p:cNvPicPr>
          <p:nvPr/>
        </p:nvPicPr>
        <p:blipFill>
          <a:blip r:embed="rId3"/>
          <a:stretch>
            <a:fillRect/>
          </a:stretch>
        </p:blipFill>
        <p:spPr>
          <a:xfrm>
            <a:off x="7146758" y="2170231"/>
            <a:ext cx="4103237" cy="3276600"/>
          </a:xfrm>
          <a:prstGeom prst="rect">
            <a:avLst/>
          </a:prstGeom>
        </p:spPr>
      </p:pic>
    </p:spTree>
    <p:extLst>
      <p:ext uri="{BB962C8B-B14F-4D97-AF65-F5344CB8AC3E}">
        <p14:creationId xmlns:p14="http://schemas.microsoft.com/office/powerpoint/2010/main" val="1352538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FEF59-3B2F-4666-A39D-925E9395B31D}"/>
              </a:ext>
            </a:extLst>
          </p:cNvPr>
          <p:cNvSpPr>
            <a:spLocks noGrp="1"/>
          </p:cNvSpPr>
          <p:nvPr>
            <p:ph type="title"/>
          </p:nvPr>
        </p:nvSpPr>
        <p:spPr/>
        <p:txBody>
          <a:bodyPr>
            <a:normAutofit fontScale="90000"/>
          </a:bodyPr>
          <a:lstStyle/>
          <a:p>
            <a:r>
              <a:rPr lang="en-CA" sz="3200" cap="none" dirty="0">
                <a:latin typeface="Times New Roman" panose="02020603050405020304" pitchFamily="18" charset="0"/>
                <a:cs typeface="Times New Roman" panose="02020603050405020304" pitchFamily="18" charset="0"/>
              </a:rPr>
              <a:t>Continued: Can The Human Population Survive Without Antarctica And Sea Level Rise?</a:t>
            </a:r>
            <a:br>
              <a:rPr lang="en-US" sz="3200" cap="none" dirty="0">
                <a:latin typeface="Times New Roman" panose="02020603050405020304" pitchFamily="18" charset="0"/>
                <a:cs typeface="Times New Roman" panose="02020603050405020304" pitchFamily="18" charset="0"/>
              </a:rPr>
            </a:br>
            <a:endParaRPr lang="en-US" cap="none" dirty="0"/>
          </a:p>
        </p:txBody>
      </p:sp>
      <p:sp>
        <p:nvSpPr>
          <p:cNvPr id="3" name="Content Placeholder 2">
            <a:extLst>
              <a:ext uri="{FF2B5EF4-FFF2-40B4-BE49-F238E27FC236}">
                <a16:creationId xmlns:a16="http://schemas.microsoft.com/office/drawing/2014/main" id="{588B99A5-0DCB-4DB3-9F32-2C706BD4FF30}"/>
              </a:ext>
            </a:extLst>
          </p:cNvPr>
          <p:cNvSpPr>
            <a:spLocks noGrp="1"/>
          </p:cNvSpPr>
          <p:nvPr>
            <p:ph sz="half" idx="1"/>
          </p:nvPr>
        </p:nvSpPr>
        <p:spPr>
          <a:xfrm>
            <a:off x="1447330" y="2010878"/>
            <a:ext cx="5591143" cy="3692090"/>
          </a:xfrm>
        </p:spPr>
        <p:txBody>
          <a:bodyPr>
            <a:normAutofit fontScale="55000" lnSpcReduction="20000"/>
          </a:bodyPr>
          <a:lstStyle/>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Besides islands, multiple other dry landmasses would be destroyed. For instance, most coastal cities in the northern part of the American continent would be covered by water.</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Some of the highly populated North America cities that would be destroyed would go under include Vancouver, Seattle, Portland, San Diego, and Los Angeles (</a:t>
            </a:r>
            <a:r>
              <a:rPr lang="en-CA" dirty="0" err="1">
                <a:latin typeface="Times New Roman" panose="02020603050405020304" pitchFamily="18" charset="0"/>
                <a:ea typeface="Calibri" panose="020F0502020204030204" pitchFamily="34" charset="0"/>
                <a:cs typeface="Times New Roman" panose="02020603050405020304" pitchFamily="18" charset="0"/>
              </a:rPr>
              <a:t>RealLifeLore</a:t>
            </a:r>
            <a:r>
              <a:rPr lang="en-CA" dirty="0">
                <a:latin typeface="Times New Roman" panose="02020603050405020304" pitchFamily="18" charset="0"/>
                <a:ea typeface="Calibri" panose="020F0502020204030204" pitchFamily="34" charset="0"/>
                <a:cs typeface="Times New Roman" panose="02020603050405020304" pitchFamily="18" charset="0"/>
              </a:rPr>
              <a:t>, 2:12-2:38). </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All these coastal cities and their human population would be no more as they would be swallowed by the sea. </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Some cities such as Palm Springs that are far from the sea would turn into coastal cities. </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Content Placeholder 3">
            <a:extLst>
              <a:ext uri="{FF2B5EF4-FFF2-40B4-BE49-F238E27FC236}">
                <a16:creationId xmlns:a16="http://schemas.microsoft.com/office/drawing/2014/main" id="{0F1B997D-7A78-4757-ABCA-D4C08B38D28C}"/>
              </a:ext>
            </a:extLst>
          </p:cNvPr>
          <p:cNvSpPr>
            <a:spLocks noGrp="1"/>
          </p:cNvSpPr>
          <p:nvPr>
            <p:ph sz="half" idx="2"/>
          </p:nvPr>
        </p:nvSpPr>
        <p:spPr>
          <a:xfrm>
            <a:off x="7255041" y="2017343"/>
            <a:ext cx="3803881" cy="3441520"/>
          </a:xfrm>
        </p:spPr>
        <p:txBody>
          <a:bodyPr>
            <a:normAutofit fontScale="55000" lnSpcReduction="20000"/>
          </a:bodyPr>
          <a:lstStyle/>
          <a:p>
            <a:r>
              <a:rPr lang="en-US" dirty="0"/>
              <a:t> </a:t>
            </a:r>
          </a:p>
        </p:txBody>
      </p:sp>
      <p:pic>
        <p:nvPicPr>
          <p:cNvPr id="6" name="Picture 5">
            <a:extLst>
              <a:ext uri="{FF2B5EF4-FFF2-40B4-BE49-F238E27FC236}">
                <a16:creationId xmlns:a16="http://schemas.microsoft.com/office/drawing/2014/main" id="{B7181736-D2B7-4D24-8141-B34BA860CB6B}"/>
              </a:ext>
            </a:extLst>
          </p:cNvPr>
          <p:cNvPicPr>
            <a:picLocks noChangeAspect="1"/>
          </p:cNvPicPr>
          <p:nvPr/>
        </p:nvPicPr>
        <p:blipFill>
          <a:blip r:embed="rId3"/>
          <a:stretch>
            <a:fillRect/>
          </a:stretch>
        </p:blipFill>
        <p:spPr>
          <a:xfrm>
            <a:off x="7255042" y="2017343"/>
            <a:ext cx="3799810" cy="3200400"/>
          </a:xfrm>
          <a:prstGeom prst="rect">
            <a:avLst/>
          </a:prstGeom>
        </p:spPr>
      </p:pic>
    </p:spTree>
    <p:extLst>
      <p:ext uri="{BB962C8B-B14F-4D97-AF65-F5344CB8AC3E}">
        <p14:creationId xmlns:p14="http://schemas.microsoft.com/office/powerpoint/2010/main" val="3412141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8123D-1CC0-4089-A238-A1A38DA8A5C9}"/>
              </a:ext>
            </a:extLst>
          </p:cNvPr>
          <p:cNvSpPr>
            <a:spLocks noGrp="1"/>
          </p:cNvSpPr>
          <p:nvPr>
            <p:ph type="title"/>
          </p:nvPr>
        </p:nvSpPr>
        <p:spPr/>
        <p:txBody>
          <a:bodyPr/>
          <a:lstStyle/>
          <a:p>
            <a:r>
              <a:rPr lang="en-CA" sz="3200" b="1" dirty="0">
                <a:latin typeface="Times New Roman" panose="02020603050405020304" pitchFamily="18" charset="0"/>
                <a:cs typeface="Times New Roman" panose="02020603050405020304" pitchFamily="18" charset="0"/>
              </a:rPr>
              <a:t>Does Canada Prepare for this Scenario?</a:t>
            </a:r>
            <a:br>
              <a:rPr lang="en-US" sz="3200" dirty="0"/>
            </a:br>
            <a:endParaRPr lang="en-US" dirty="0"/>
          </a:p>
        </p:txBody>
      </p:sp>
      <p:sp>
        <p:nvSpPr>
          <p:cNvPr id="3" name="Content Placeholder 2">
            <a:extLst>
              <a:ext uri="{FF2B5EF4-FFF2-40B4-BE49-F238E27FC236}">
                <a16:creationId xmlns:a16="http://schemas.microsoft.com/office/drawing/2014/main" id="{DAAD14EA-54BA-4C5D-9F72-51BC2C2F301E}"/>
              </a:ext>
            </a:extLst>
          </p:cNvPr>
          <p:cNvSpPr>
            <a:spLocks noGrp="1"/>
          </p:cNvSpPr>
          <p:nvPr>
            <p:ph sz="half" idx="1"/>
          </p:nvPr>
        </p:nvSpPr>
        <p:spPr/>
        <p:txBody>
          <a:bodyPr>
            <a:normAutofit fontScale="70000" lnSpcReduction="20000"/>
          </a:bodyPr>
          <a:lstStyle/>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Canada is ready to deal with the impacts of the rising sea level. </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However, it is not fully prepared for sea level rise</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It is racing towards finding ways of dealing with the challenges of sea-level rise </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This is the major focus to avoid see rise risks in the future. </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pic>
        <p:nvPicPr>
          <p:cNvPr id="6" name="Content Placeholder 5">
            <a:extLst>
              <a:ext uri="{FF2B5EF4-FFF2-40B4-BE49-F238E27FC236}">
                <a16:creationId xmlns:a16="http://schemas.microsoft.com/office/drawing/2014/main" id="{7EC8C055-E4CD-49F0-8E9B-D9BB3D1628F2}"/>
              </a:ext>
            </a:extLst>
          </p:cNvPr>
          <p:cNvPicPr>
            <a:picLocks noGrp="1" noChangeAspect="1"/>
          </p:cNvPicPr>
          <p:nvPr>
            <p:ph sz="half" idx="2"/>
          </p:nvPr>
        </p:nvPicPr>
        <p:blipFill>
          <a:blip r:embed="rId3"/>
          <a:stretch>
            <a:fillRect/>
          </a:stretch>
        </p:blipFill>
        <p:spPr>
          <a:xfrm>
            <a:off x="7700211" y="2035414"/>
            <a:ext cx="3514725" cy="2787172"/>
          </a:xfrm>
        </p:spPr>
      </p:pic>
    </p:spTree>
    <p:extLst>
      <p:ext uri="{BB962C8B-B14F-4D97-AF65-F5344CB8AC3E}">
        <p14:creationId xmlns:p14="http://schemas.microsoft.com/office/powerpoint/2010/main" val="8164377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A8B48-579A-458C-BC93-6B31BBDB8442}"/>
              </a:ext>
            </a:extLst>
          </p:cNvPr>
          <p:cNvSpPr>
            <a:spLocks noGrp="1"/>
          </p:cNvSpPr>
          <p:nvPr>
            <p:ph type="title"/>
          </p:nvPr>
        </p:nvSpPr>
        <p:spPr/>
        <p:txBody>
          <a:bodyPr/>
          <a:lstStyle/>
          <a:p>
            <a:r>
              <a:rPr lang="en-US" dirty="0"/>
              <a:t>Continued:</a:t>
            </a:r>
          </a:p>
        </p:txBody>
      </p:sp>
      <p:sp>
        <p:nvSpPr>
          <p:cNvPr id="3" name="Content Placeholder 2">
            <a:extLst>
              <a:ext uri="{FF2B5EF4-FFF2-40B4-BE49-F238E27FC236}">
                <a16:creationId xmlns:a16="http://schemas.microsoft.com/office/drawing/2014/main" id="{5ECF4A98-5EC1-4E28-A1A5-78B50FA1CC3F}"/>
              </a:ext>
            </a:extLst>
          </p:cNvPr>
          <p:cNvSpPr>
            <a:spLocks noGrp="1"/>
          </p:cNvSpPr>
          <p:nvPr>
            <p:ph idx="1"/>
          </p:nvPr>
        </p:nvSpPr>
        <p:spPr/>
        <p:txBody>
          <a:bodyPr>
            <a:normAutofit fontScale="77500" lnSpcReduction="20000"/>
          </a:bodyPr>
          <a:lstStyle/>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To find solutions, Canada has organized conferences where both international and local experts share their insights. In such conferences, experts have drawn from research that by 2100 the sea level might rise by one meter (City of Vancouver, 02:40-0244).  </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Such a prediction is scaring as it means that the sea will claim large chunks of land occupied by human populations. To avoid the destruction of life and property, there is a need to create awareness among the world (City of Vancouver, 02:55-02:57). </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As countries like Canada prepare for the worst, everyone needs to help prevent sea-level rise's extreme impacts.   </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36238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92962-D2AF-4A97-AD7E-B34E2E68F683}"/>
              </a:ext>
            </a:extLst>
          </p:cNvPr>
          <p:cNvSpPr>
            <a:spLocks noGrp="1"/>
          </p:cNvSpPr>
          <p:nvPr>
            <p:ph type="title"/>
          </p:nvPr>
        </p:nvSpPr>
        <p:spPr/>
        <p:txBody>
          <a:bodyPr/>
          <a:lstStyle/>
          <a:p>
            <a:pPr algn="ctr"/>
            <a:r>
              <a:rPr lang="en-US" b="1" cap="none" dirty="0"/>
              <a:t>Continued: </a:t>
            </a:r>
            <a:r>
              <a:rPr lang="en-CA" sz="3200" b="1" cap="none" dirty="0">
                <a:latin typeface="Times New Roman" panose="02020603050405020304" pitchFamily="18" charset="0"/>
                <a:cs typeface="Times New Roman" panose="02020603050405020304" pitchFamily="18" charset="0"/>
              </a:rPr>
              <a:t>Does Canada Prepare For This Scenario?</a:t>
            </a:r>
            <a:r>
              <a:rPr lang="en-US" b="1" cap="none" dirty="0"/>
              <a:t> </a:t>
            </a:r>
          </a:p>
        </p:txBody>
      </p:sp>
      <p:sp>
        <p:nvSpPr>
          <p:cNvPr id="3" name="Content Placeholder 2">
            <a:extLst>
              <a:ext uri="{FF2B5EF4-FFF2-40B4-BE49-F238E27FC236}">
                <a16:creationId xmlns:a16="http://schemas.microsoft.com/office/drawing/2014/main" id="{4293BC4A-C1B0-4A9A-8DC7-55F63D4EA280}"/>
              </a:ext>
            </a:extLst>
          </p:cNvPr>
          <p:cNvSpPr>
            <a:spLocks noGrp="1"/>
          </p:cNvSpPr>
          <p:nvPr>
            <p:ph idx="1"/>
          </p:nvPr>
        </p:nvSpPr>
        <p:spPr/>
        <p:txBody>
          <a:bodyPr>
            <a:normAutofit fontScale="77500" lnSpcReduction="20000"/>
          </a:bodyPr>
          <a:lstStyle/>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To find solutions, Canada has organized conferences where both international and local experts share their insights. In such conferences, experts have drawn from research that by 2100 the sea level might rise by one meter (City of Vancouver, 02:40-0244).  </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Such a prediction is scaring as it means that the sea will claim large chunks of land occupied by human populations. To avoid the destruction of life and property, there is a need to create awareness among the world (City of Vancouver, 02:55-02:57). </a:t>
            </a:r>
          </a:p>
          <a:p>
            <a:pPr marL="285750" indent="-285750">
              <a:lnSpc>
                <a:spcPct val="200000"/>
              </a:lnSpc>
              <a:buFont typeface="Wingdings" panose="05000000000000000000" pitchFamily="2" charset="2"/>
              <a:buChar char="Ø"/>
            </a:pPr>
            <a:r>
              <a:rPr lang="en-CA" dirty="0">
                <a:latin typeface="Times New Roman" panose="02020603050405020304" pitchFamily="18" charset="0"/>
                <a:ea typeface="Calibri" panose="020F0502020204030204" pitchFamily="34" charset="0"/>
                <a:cs typeface="Times New Roman" panose="02020603050405020304" pitchFamily="18" charset="0"/>
              </a:rPr>
              <a:t>As countries like Canada prepare for the worst, everyone needs to help prevent sea-level rise's extreme impacts.   </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19848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8C050-7D24-4E84-BEC5-99EBEECF2B90}"/>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C180E785-8698-4E8E-B584-4ABFD149117E}"/>
              </a:ext>
            </a:extLst>
          </p:cNvPr>
          <p:cNvSpPr>
            <a:spLocks noGrp="1"/>
          </p:cNvSpPr>
          <p:nvPr>
            <p:ph idx="1"/>
          </p:nvPr>
        </p:nvSpPr>
        <p:spPr/>
        <p:txBody>
          <a:bodyPr/>
          <a:lstStyle/>
          <a:p>
            <a:pPr marL="0" marR="0" indent="0">
              <a:lnSpc>
                <a:spcPct val="107000"/>
              </a:lnSpc>
              <a:spcBef>
                <a:spcPts val="0"/>
              </a:spcBef>
              <a:spcAft>
                <a:spcPts val="80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Global warming is a threat to the human population</a:t>
            </a:r>
            <a:r>
              <a:rPr lang="en-US" sz="1800" dirty="0">
                <a:latin typeface="Times New Roman" panose="02020603050405020304" pitchFamily="18" charset="0"/>
                <a:ea typeface="Calibri" panose="020F0502020204030204" pitchFamily="34" charset="0"/>
                <a:cs typeface="Times New Roman" panose="02020603050405020304" pitchFamily="18" charset="0"/>
              </a:rPr>
              <a:t> and has contributed to ocean salinity which is creating of scarcity of freshwater for human consumption.as human being, we should take all steps and under all cost try as much as possible to make the seawater drinkable water. This is possible through desalination </a:t>
            </a:r>
            <a:r>
              <a:rPr lang="en-US" sz="1800" dirty="0">
                <a:latin typeface="Calibri" panose="020F0502020204030204" pitchFamily="34" charset="0"/>
                <a:ea typeface="Calibri" panose="020F0502020204030204" pitchFamily="34" charset="0"/>
                <a:cs typeface="Times New Roman" panose="02020603050405020304" pitchFamily="18" charset="0"/>
              </a:rPr>
              <a:t>. Apart from that, there is a ne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ed for water sources on earth </a:t>
            </a:r>
            <a:r>
              <a:rPr lang="en-US" sz="1800" dirty="0">
                <a:latin typeface="Times New Roman" panose="02020603050405020304" pitchFamily="18" charset="0"/>
                <a:ea typeface="Calibri" panose="020F0502020204030204" pitchFamily="34" charset="0"/>
                <a:cs typeface="Times New Roman" panose="02020603050405020304" pitchFamily="18" charset="0"/>
              </a:rPr>
              <a:t>to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be preserved. The earth is exposed to destruction with a rapid rise in sea level which is causing harm to human settlements near the coastal cities. However, people are also contributing to these problems and I could suggest that there is a need to practice activities that are not harmful to the environment. </a:t>
            </a:r>
            <a:r>
              <a:rPr lang="en-US" sz="1800" dirty="0">
                <a:latin typeface="Times New Roman" panose="02020603050405020304" pitchFamily="18" charset="0"/>
                <a:ea typeface="Calibri" panose="020F0502020204030204" pitchFamily="34" charset="0"/>
                <a:cs typeface="Times New Roman" panose="02020603050405020304" pitchFamily="18" charset="0"/>
              </a:rPr>
              <a:t>Besides,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we need to consider the importance of Antarctica. This is a huge frozen ice sheet in our planet and it is very essential for human survival. The ice on it helps in deflecting rays of sun away from th</a:t>
            </a:r>
            <a:r>
              <a:rPr lang="en-US" sz="1800" dirty="0">
                <a:latin typeface="Times New Roman" panose="02020603050405020304" pitchFamily="18" charset="0"/>
                <a:ea typeface="Calibri" panose="020F0502020204030204" pitchFamily="34" charset="0"/>
                <a:cs typeface="Times New Roman" panose="02020603050405020304" pitchFamily="18" charset="0"/>
              </a:rPr>
              <a:t>e earth. It also useful in making temperatures a bit livable. Lastly, w need to be prepared to rising sea levels. This is important because it is the only solution we could avoid any harm caused by global warming.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072257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FEA8B-5B85-4542-B5E8-D486066B48D4}"/>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B888AC89-F568-4ABB-9EF3-9726B13CE242}"/>
              </a:ext>
            </a:extLst>
          </p:cNvPr>
          <p:cNvSpPr>
            <a:spLocks noGrp="1"/>
          </p:cNvSpPr>
          <p:nvPr>
            <p:ph idx="1"/>
          </p:nvPr>
        </p:nvSpPr>
        <p:spPr/>
        <p:txBody>
          <a:bodyPr/>
          <a:lstStyle/>
          <a:p>
            <a:r>
              <a:rPr lang="en-US" dirty="0">
                <a:hlinkClick r:id="rId2"/>
              </a:rPr>
              <a:t>https://www.youtube.com/watch?v=uOMRF7t5Vn0</a:t>
            </a:r>
            <a:endParaRPr lang="en-US" dirty="0"/>
          </a:p>
          <a:p>
            <a:r>
              <a:rPr lang="en-US" dirty="0">
                <a:hlinkClick r:id="rId3"/>
              </a:rPr>
              <a:t>https://www.cnbc.com/2019/10/20/desalination-plants-provide-clean-drinking-water-to-the-</a:t>
            </a:r>
            <a:endParaRPr lang="en-US" dirty="0"/>
          </a:p>
          <a:p>
            <a:r>
              <a:rPr lang="en-US" dirty="0">
                <a:hlinkClick r:id="rId3"/>
              </a:rPr>
              <a:t>https://www.cnbc.com/2019/10/20/desalination-plants-provide-clean-drinking-water-to-the-</a:t>
            </a:r>
            <a:endParaRPr lang="en-US" dirty="0"/>
          </a:p>
          <a:p>
            <a:endParaRPr lang="en-US" dirty="0"/>
          </a:p>
        </p:txBody>
      </p:sp>
    </p:spTree>
    <p:extLst>
      <p:ext uri="{BB962C8B-B14F-4D97-AF65-F5344CB8AC3E}">
        <p14:creationId xmlns:p14="http://schemas.microsoft.com/office/powerpoint/2010/main" val="159934772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314</TotalTime>
  <Words>3843</Words>
  <Application>Microsoft Office PowerPoint</Application>
  <PresentationFormat>Widescreen</PresentationFormat>
  <Paragraphs>179</Paragraphs>
  <Slides>21</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Gill Sans MT</vt:lpstr>
      <vt:lpstr>Symbol</vt:lpstr>
      <vt:lpstr>Times New Roman</vt:lpstr>
      <vt:lpstr>Wingdings</vt:lpstr>
      <vt:lpstr>Gallery</vt:lpstr>
      <vt:lpstr>Global warming. </vt:lpstr>
      <vt:lpstr>INTRODUCTION.</vt:lpstr>
      <vt:lpstr>is possible to make sea water into drinkable water? </vt:lpstr>
      <vt:lpstr>How To Fight water scarcity through Desalination </vt:lpstr>
      <vt:lpstr>Benefits of desalination.  </vt:lpstr>
      <vt:lpstr>Barriers To Desalination </vt:lpstr>
      <vt:lpstr>Melting of Antarctica and its effects. </vt:lpstr>
      <vt:lpstr>Causes of global warming.  </vt:lpstr>
      <vt:lpstr>Impact of high sea levels. </vt:lpstr>
      <vt:lpstr>Methods of desalination. </vt:lpstr>
      <vt:lpstr>Can We Survive Without Antarctica And Sea Levels Rise?</vt:lpstr>
      <vt:lpstr>Can We Survive Without Antarctica And Sea Levels Rise?</vt:lpstr>
      <vt:lpstr>Continued: Can We Survive Without Antarctica And Sea Levels Rise? </vt:lpstr>
      <vt:lpstr>Human Survival And Sea Level Rise </vt:lpstr>
      <vt:lpstr>Continued: Can the Human Population Survive Without Antarctica And Sea Level Rise? </vt:lpstr>
      <vt:lpstr>Continued: Can The Human Population Survive Without Antarctica And Sea Level Rise? </vt:lpstr>
      <vt:lpstr>Does Canada Prepare for this Scenario? </vt:lpstr>
      <vt:lpstr>Continued:</vt:lpstr>
      <vt:lpstr>Continued: Does Canada Prepare For This Scenario? </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warming.</dc:title>
  <dc:creator>kanyi</dc:creator>
  <cp:lastModifiedBy>user 1</cp:lastModifiedBy>
  <cp:revision>44</cp:revision>
  <dcterms:created xsi:type="dcterms:W3CDTF">2020-10-26T23:50:04Z</dcterms:created>
  <dcterms:modified xsi:type="dcterms:W3CDTF">2020-10-27T19:07:40Z</dcterms:modified>
</cp:coreProperties>
</file>